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8" r:id="rId3"/>
    <p:sldId id="261" r:id="rId4"/>
    <p:sldId id="262" r:id="rId5"/>
    <p:sldId id="263" r:id="rId6"/>
    <p:sldId id="264" r:id="rId7"/>
    <p:sldId id="257" r:id="rId8"/>
    <p:sldId id="265" r:id="rId9"/>
    <p:sldId id="266" r:id="rId10"/>
    <p:sldId id="267" r:id="rId11"/>
    <p:sldId id="268" r:id="rId12"/>
    <p:sldId id="269" r:id="rId13"/>
    <p:sldId id="270" r:id="rId14"/>
    <p:sldId id="296" r:id="rId15"/>
    <p:sldId id="297" r:id="rId16"/>
    <p:sldId id="309" r:id="rId17"/>
    <p:sldId id="311" r:id="rId18"/>
    <p:sldId id="312" r:id="rId19"/>
    <p:sldId id="313" r:id="rId20"/>
    <p:sldId id="363" r:id="rId21"/>
    <p:sldId id="364" r:id="rId22"/>
    <p:sldId id="365" r:id="rId23"/>
    <p:sldId id="366" r:id="rId24"/>
    <p:sldId id="367" r:id="rId25"/>
    <p:sldId id="298" r:id="rId26"/>
    <p:sldId id="299" r:id="rId27"/>
    <p:sldId id="314" r:id="rId28"/>
    <p:sldId id="315" r:id="rId29"/>
    <p:sldId id="316" r:id="rId30"/>
    <p:sldId id="317" r:id="rId31"/>
    <p:sldId id="319" r:id="rId32"/>
    <p:sldId id="320" r:id="rId33"/>
    <p:sldId id="321" r:id="rId34"/>
    <p:sldId id="322" r:id="rId35"/>
    <p:sldId id="323" r:id="rId36"/>
    <p:sldId id="324" r:id="rId37"/>
    <p:sldId id="325" r:id="rId38"/>
    <p:sldId id="326" r:id="rId39"/>
    <p:sldId id="327" r:id="rId40"/>
    <p:sldId id="328" r:id="rId41"/>
    <p:sldId id="330" r:id="rId42"/>
    <p:sldId id="331" r:id="rId43"/>
    <p:sldId id="332" r:id="rId44"/>
    <p:sldId id="333" r:id="rId45"/>
    <p:sldId id="338" r:id="rId46"/>
    <p:sldId id="339" r:id="rId47"/>
    <p:sldId id="340" r:id="rId48"/>
    <p:sldId id="341" r:id="rId49"/>
    <p:sldId id="342" r:id="rId50"/>
    <p:sldId id="343" r:id="rId51"/>
    <p:sldId id="344" r:id="rId52"/>
    <p:sldId id="345" r:id="rId53"/>
    <p:sldId id="346" r:id="rId54"/>
    <p:sldId id="368" r:id="rId55"/>
    <p:sldId id="347" r:id="rId56"/>
    <p:sldId id="348" r:id="rId57"/>
    <p:sldId id="349" r:id="rId58"/>
    <p:sldId id="351" r:id="rId59"/>
    <p:sldId id="352" r:id="rId60"/>
    <p:sldId id="353" r:id="rId61"/>
    <p:sldId id="354" r:id="rId62"/>
    <p:sldId id="355" r:id="rId63"/>
    <p:sldId id="356" r:id="rId64"/>
  </p:sldIdLst>
  <p:sldSz cx="9144000" cy="6858000" type="screen4x3"/>
  <p:notesSz cx="6858000" cy="9144000"/>
  <p:defaultTextStyle>
    <a:defPPr>
      <a:defRPr lang="pl-PL"/>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4F2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660"/>
  </p:normalViewPr>
  <p:slideViewPr>
    <p:cSldViewPr>
      <p:cViewPr varScale="1">
        <p:scale>
          <a:sx n="68" d="100"/>
          <a:sy n="68" d="100"/>
        </p:scale>
        <p:origin x="-5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Prostokąt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Prostokąt zaokrąglony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6" name="Prostokąt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Prostokąt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Prostokąt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Podtytuł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l-PL" smtClean="0"/>
              <a:t>Kliknij, aby edytować styl wzorca podtytułu</a:t>
            </a:r>
            <a:endParaRPr lang="en-US"/>
          </a:p>
        </p:txBody>
      </p:sp>
      <p:sp>
        <p:nvSpPr>
          <p:cNvPr id="8" name="Tytuł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pl-PL" smtClean="0"/>
              <a:t>Kliknij, aby edytować styl</a:t>
            </a:r>
            <a:endParaRPr lang="en-US"/>
          </a:p>
        </p:txBody>
      </p:sp>
      <p:sp>
        <p:nvSpPr>
          <p:cNvPr id="11" name="Symbol zastępczy daty 27"/>
          <p:cNvSpPr>
            <a:spLocks noGrp="1"/>
          </p:cNvSpPr>
          <p:nvPr>
            <p:ph type="dt" sz="half" idx="10"/>
          </p:nvPr>
        </p:nvSpPr>
        <p:spPr/>
        <p:txBody>
          <a:bodyPr/>
          <a:lstStyle>
            <a:lvl1pPr>
              <a:defRPr/>
            </a:lvl1pPr>
          </a:lstStyle>
          <a:p>
            <a:pPr>
              <a:defRPr/>
            </a:pPr>
            <a:endParaRPr lang="pl-PL"/>
          </a:p>
        </p:txBody>
      </p:sp>
      <p:sp>
        <p:nvSpPr>
          <p:cNvPr id="12" name="Symbol zastępczy stopki 16"/>
          <p:cNvSpPr>
            <a:spLocks noGrp="1"/>
          </p:cNvSpPr>
          <p:nvPr>
            <p:ph type="ftr" sz="quarter" idx="11"/>
          </p:nvPr>
        </p:nvSpPr>
        <p:spPr/>
        <p:txBody>
          <a:bodyPr/>
          <a:lstStyle>
            <a:lvl1pPr>
              <a:defRPr/>
            </a:lvl1pPr>
          </a:lstStyle>
          <a:p>
            <a:pPr>
              <a:defRPr/>
            </a:pPr>
            <a:endParaRPr lang="pl-PL"/>
          </a:p>
        </p:txBody>
      </p:sp>
      <p:sp>
        <p:nvSpPr>
          <p:cNvPr id="13" name="Symbol zastępczy numeru slajdu 28"/>
          <p:cNvSpPr>
            <a:spLocks noGrp="1"/>
          </p:cNvSpPr>
          <p:nvPr>
            <p:ph type="sldNum" sz="quarter" idx="12"/>
          </p:nvPr>
        </p:nvSpPr>
        <p:spPr/>
        <p:txBody>
          <a:bodyPr/>
          <a:lstStyle>
            <a:lvl1pPr>
              <a:defRPr sz="1400" smtClean="0">
                <a:solidFill>
                  <a:srgbClr val="FFFFFF"/>
                </a:solidFill>
              </a:defRPr>
            </a:lvl1pPr>
          </a:lstStyle>
          <a:p>
            <a:pPr>
              <a:defRPr/>
            </a:pPr>
            <a:fld id="{A2BB5076-D976-4FE8-9F85-94CED1BEA6E1}" type="slidenum">
              <a:rPr lang="pl-PL"/>
              <a:pPr>
                <a:defRPr/>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13"/>
          <p:cNvSpPr>
            <a:spLocks noGrp="1"/>
          </p:cNvSpPr>
          <p:nvPr>
            <p:ph type="dt" sz="half" idx="10"/>
          </p:nvPr>
        </p:nvSpPr>
        <p:spPr/>
        <p:txBody>
          <a:bodyPr/>
          <a:lstStyle>
            <a:lvl1pPr>
              <a:defRPr/>
            </a:lvl1pPr>
          </a:lstStyle>
          <a:p>
            <a:pPr>
              <a:defRPr/>
            </a:pPr>
            <a:endParaRPr lang="pl-PL"/>
          </a:p>
        </p:txBody>
      </p:sp>
      <p:sp>
        <p:nvSpPr>
          <p:cNvPr id="5" name="Symbol zastępczy stopki 2"/>
          <p:cNvSpPr>
            <a:spLocks noGrp="1"/>
          </p:cNvSpPr>
          <p:nvPr>
            <p:ph type="ftr" sz="quarter" idx="11"/>
          </p:nvPr>
        </p:nvSpPr>
        <p:spPr/>
        <p:txBody>
          <a:bodyPr/>
          <a:lstStyle>
            <a:lvl1pPr>
              <a:defRPr/>
            </a:lvl1pPr>
          </a:lstStyle>
          <a:p>
            <a:pPr>
              <a:defRPr/>
            </a:pPr>
            <a:endParaRPr lang="pl-PL"/>
          </a:p>
        </p:txBody>
      </p:sp>
      <p:sp>
        <p:nvSpPr>
          <p:cNvPr id="6" name="Symbol zastępczy numeru slajdu 22"/>
          <p:cNvSpPr>
            <a:spLocks noGrp="1"/>
          </p:cNvSpPr>
          <p:nvPr>
            <p:ph type="sldNum" sz="quarter" idx="12"/>
          </p:nvPr>
        </p:nvSpPr>
        <p:spPr/>
        <p:txBody>
          <a:bodyPr/>
          <a:lstStyle>
            <a:lvl1pPr>
              <a:defRPr/>
            </a:lvl1pPr>
          </a:lstStyle>
          <a:p>
            <a:pPr>
              <a:defRPr/>
            </a:pPr>
            <a:fld id="{D870A96E-39EA-49C4-AFD2-AC959361FB70}"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41"/>
            <a:ext cx="2011680" cy="5851525"/>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914400" y="274640"/>
            <a:ext cx="55626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13"/>
          <p:cNvSpPr>
            <a:spLocks noGrp="1"/>
          </p:cNvSpPr>
          <p:nvPr>
            <p:ph type="dt" sz="half" idx="10"/>
          </p:nvPr>
        </p:nvSpPr>
        <p:spPr/>
        <p:txBody>
          <a:bodyPr/>
          <a:lstStyle>
            <a:lvl1pPr>
              <a:defRPr/>
            </a:lvl1pPr>
          </a:lstStyle>
          <a:p>
            <a:pPr>
              <a:defRPr/>
            </a:pPr>
            <a:endParaRPr lang="pl-PL"/>
          </a:p>
        </p:txBody>
      </p:sp>
      <p:sp>
        <p:nvSpPr>
          <p:cNvPr id="5" name="Symbol zastępczy stopki 2"/>
          <p:cNvSpPr>
            <a:spLocks noGrp="1"/>
          </p:cNvSpPr>
          <p:nvPr>
            <p:ph type="ftr" sz="quarter" idx="11"/>
          </p:nvPr>
        </p:nvSpPr>
        <p:spPr/>
        <p:txBody>
          <a:bodyPr/>
          <a:lstStyle>
            <a:lvl1pPr>
              <a:defRPr/>
            </a:lvl1pPr>
          </a:lstStyle>
          <a:p>
            <a:pPr>
              <a:defRPr/>
            </a:pPr>
            <a:endParaRPr lang="pl-PL"/>
          </a:p>
        </p:txBody>
      </p:sp>
      <p:sp>
        <p:nvSpPr>
          <p:cNvPr id="6" name="Symbol zastępczy numeru slajdu 22"/>
          <p:cNvSpPr>
            <a:spLocks noGrp="1"/>
          </p:cNvSpPr>
          <p:nvPr>
            <p:ph type="sldNum" sz="quarter" idx="12"/>
          </p:nvPr>
        </p:nvSpPr>
        <p:spPr/>
        <p:txBody>
          <a:bodyPr/>
          <a:lstStyle>
            <a:lvl1pPr>
              <a:defRPr/>
            </a:lvl1pPr>
          </a:lstStyle>
          <a:p>
            <a:pPr>
              <a:defRPr/>
            </a:pPr>
            <a:fld id="{77FC1635-85A1-4971-9872-DD8499ED122C}" type="slidenum">
              <a:rPr lang="pl-PL"/>
              <a:pPr>
                <a:defRPr/>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914400" y="277813"/>
            <a:ext cx="7772400" cy="1143000"/>
          </a:xfrm>
        </p:spPr>
        <p:txBody>
          <a:bodyPr/>
          <a:lstStyle/>
          <a:p>
            <a:r>
              <a:rPr lang="pl-PL" smtClean="0"/>
              <a:t>Kliknij, aby edytować styl</a:t>
            </a:r>
            <a:endParaRPr lang="pl-PL"/>
          </a:p>
        </p:txBody>
      </p:sp>
      <p:sp>
        <p:nvSpPr>
          <p:cNvPr id="3" name="Symbol zastępczy tekstu 2"/>
          <p:cNvSpPr>
            <a:spLocks noGrp="1"/>
          </p:cNvSpPr>
          <p:nvPr>
            <p:ph type="body" sz="half" idx="1"/>
          </p:nvPr>
        </p:nvSpPr>
        <p:spPr>
          <a:xfrm>
            <a:off x="914400" y="1600200"/>
            <a:ext cx="3810000" cy="453072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876800" y="1600200"/>
            <a:ext cx="3810000" cy="453072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9"/>
          <p:cNvSpPr>
            <a:spLocks noGrp="1" noChangeArrowheads="1"/>
          </p:cNvSpPr>
          <p:nvPr>
            <p:ph type="dt" sz="half" idx="10"/>
          </p:nvPr>
        </p:nvSpPr>
        <p:spPr/>
        <p:txBody>
          <a:bodyPr/>
          <a:lstStyle>
            <a:lvl1pPr>
              <a:defRPr/>
            </a:lvl1pPr>
          </a:lstStyle>
          <a:p>
            <a:pPr>
              <a:defRPr/>
            </a:pPr>
            <a:endParaRPr lang="pl-PL"/>
          </a:p>
        </p:txBody>
      </p:sp>
      <p:sp>
        <p:nvSpPr>
          <p:cNvPr id="6" name="Rectangle 10"/>
          <p:cNvSpPr>
            <a:spLocks noGrp="1" noChangeArrowheads="1"/>
          </p:cNvSpPr>
          <p:nvPr>
            <p:ph type="ftr" sz="quarter" idx="11"/>
          </p:nvPr>
        </p:nvSpPr>
        <p:spPr/>
        <p:txBody>
          <a:bodyPr/>
          <a:lstStyle>
            <a:lvl1pPr>
              <a:defRPr/>
            </a:lvl1pPr>
          </a:lstStyle>
          <a:p>
            <a:pPr>
              <a:defRPr/>
            </a:pPr>
            <a:endParaRPr lang="pl-PL"/>
          </a:p>
        </p:txBody>
      </p:sp>
      <p:sp>
        <p:nvSpPr>
          <p:cNvPr id="7" name="Rectangle 11"/>
          <p:cNvSpPr>
            <a:spLocks noGrp="1" noChangeArrowheads="1"/>
          </p:cNvSpPr>
          <p:nvPr>
            <p:ph type="sldNum" sz="quarter" idx="12"/>
          </p:nvPr>
        </p:nvSpPr>
        <p:spPr/>
        <p:txBody>
          <a:bodyPr/>
          <a:lstStyle>
            <a:lvl1pPr>
              <a:defRPr/>
            </a:lvl1pPr>
          </a:lstStyle>
          <a:p>
            <a:pPr>
              <a:defRPr/>
            </a:pPr>
            <a:fld id="{534144E7-CF0C-4B17-A9C3-433CDE21D168}" type="slidenum">
              <a:rPr lang="pl-PL"/>
              <a:pPr>
                <a:defRPr/>
              </a:pPr>
              <a:t>‹#›</a:t>
            </a:fld>
            <a:endParaRPr lang="pl-P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914400" y="277813"/>
            <a:ext cx="7772400" cy="1143000"/>
          </a:xfrm>
        </p:spPr>
        <p:txBody>
          <a:bodyPr/>
          <a:lstStyle/>
          <a:p>
            <a:r>
              <a:rPr lang="pl-PL" smtClean="0"/>
              <a:t>Kliknij, aby edytować styl</a:t>
            </a:r>
            <a:endParaRPr lang="pl-PL"/>
          </a:p>
        </p:txBody>
      </p:sp>
      <p:sp>
        <p:nvSpPr>
          <p:cNvPr id="3" name="Symbol zastępczy tabeli 2"/>
          <p:cNvSpPr>
            <a:spLocks noGrp="1"/>
          </p:cNvSpPr>
          <p:nvPr>
            <p:ph type="tbl" idx="1"/>
          </p:nvPr>
        </p:nvSpPr>
        <p:spPr>
          <a:xfrm>
            <a:off x="914400" y="1600200"/>
            <a:ext cx="7772400" cy="4530725"/>
          </a:xfrm>
        </p:spPr>
        <p:txBody>
          <a:bodyPr>
            <a:normAutofit/>
          </a:bodyPr>
          <a:lstStyle/>
          <a:p>
            <a:pPr lvl="0"/>
            <a:endParaRPr lang="pl-PL" noProof="0" smtClean="0"/>
          </a:p>
        </p:txBody>
      </p:sp>
      <p:sp>
        <p:nvSpPr>
          <p:cNvPr id="4" name="Rectangle 9"/>
          <p:cNvSpPr>
            <a:spLocks noGrp="1" noChangeArrowheads="1"/>
          </p:cNvSpPr>
          <p:nvPr>
            <p:ph type="dt" sz="half" idx="10"/>
          </p:nvPr>
        </p:nvSpPr>
        <p:spPr/>
        <p:txBody>
          <a:bodyPr/>
          <a:lstStyle>
            <a:lvl1pPr>
              <a:defRPr/>
            </a:lvl1pPr>
          </a:lstStyle>
          <a:p>
            <a:pPr>
              <a:defRPr/>
            </a:pPr>
            <a:endParaRPr lang="pl-PL"/>
          </a:p>
        </p:txBody>
      </p:sp>
      <p:sp>
        <p:nvSpPr>
          <p:cNvPr id="5" name="Rectangle 10"/>
          <p:cNvSpPr>
            <a:spLocks noGrp="1" noChangeArrowheads="1"/>
          </p:cNvSpPr>
          <p:nvPr>
            <p:ph type="ftr" sz="quarter" idx="11"/>
          </p:nvPr>
        </p:nvSpPr>
        <p:spPr/>
        <p:txBody>
          <a:bodyPr/>
          <a:lstStyle>
            <a:lvl1pPr>
              <a:defRPr/>
            </a:lvl1pPr>
          </a:lstStyle>
          <a:p>
            <a:pPr>
              <a:defRPr/>
            </a:pPr>
            <a:endParaRPr lang="pl-PL"/>
          </a:p>
        </p:txBody>
      </p:sp>
      <p:sp>
        <p:nvSpPr>
          <p:cNvPr id="6" name="Rectangle 11"/>
          <p:cNvSpPr>
            <a:spLocks noGrp="1" noChangeArrowheads="1"/>
          </p:cNvSpPr>
          <p:nvPr>
            <p:ph type="sldNum" sz="quarter" idx="12"/>
          </p:nvPr>
        </p:nvSpPr>
        <p:spPr/>
        <p:txBody>
          <a:bodyPr/>
          <a:lstStyle>
            <a:lvl1pPr>
              <a:defRPr/>
            </a:lvl1pPr>
          </a:lstStyle>
          <a:p>
            <a:pPr>
              <a:defRPr/>
            </a:pPr>
            <a:fld id="{C5988B73-7790-4235-B274-D41FC13BD38C}" type="slidenum">
              <a:rPr lang="pl-PL"/>
              <a:pPr>
                <a:defRPr/>
              </a:pPr>
              <a:t>‹#›</a:t>
            </a:fld>
            <a:endParaRPr lang="pl-P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ytuł, zawartość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914400" y="277813"/>
            <a:ext cx="7772400" cy="1143000"/>
          </a:xfrm>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914400" y="1600200"/>
            <a:ext cx="3810000" cy="453072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876800" y="1600200"/>
            <a:ext cx="3810000" cy="21891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zawartości 4"/>
          <p:cNvSpPr>
            <a:spLocks noGrp="1"/>
          </p:cNvSpPr>
          <p:nvPr>
            <p:ph sz="quarter" idx="3"/>
          </p:nvPr>
        </p:nvSpPr>
        <p:spPr>
          <a:xfrm>
            <a:off x="4876800" y="3941763"/>
            <a:ext cx="3810000" cy="218916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Rectangle 9"/>
          <p:cNvSpPr>
            <a:spLocks noGrp="1" noChangeArrowheads="1"/>
          </p:cNvSpPr>
          <p:nvPr>
            <p:ph type="dt" sz="half" idx="10"/>
          </p:nvPr>
        </p:nvSpPr>
        <p:spPr/>
        <p:txBody>
          <a:bodyPr/>
          <a:lstStyle>
            <a:lvl1pPr>
              <a:defRPr/>
            </a:lvl1pPr>
          </a:lstStyle>
          <a:p>
            <a:pPr>
              <a:defRPr/>
            </a:pPr>
            <a:endParaRPr lang="pl-PL"/>
          </a:p>
        </p:txBody>
      </p:sp>
      <p:sp>
        <p:nvSpPr>
          <p:cNvPr id="7" name="Rectangle 10"/>
          <p:cNvSpPr>
            <a:spLocks noGrp="1" noChangeArrowheads="1"/>
          </p:cNvSpPr>
          <p:nvPr>
            <p:ph type="ftr" sz="quarter" idx="11"/>
          </p:nvPr>
        </p:nvSpPr>
        <p:spPr/>
        <p:txBody>
          <a:bodyPr/>
          <a:lstStyle>
            <a:lvl1pPr>
              <a:defRPr/>
            </a:lvl1pPr>
          </a:lstStyle>
          <a:p>
            <a:pPr>
              <a:defRPr/>
            </a:pPr>
            <a:endParaRPr lang="pl-PL"/>
          </a:p>
        </p:txBody>
      </p:sp>
      <p:sp>
        <p:nvSpPr>
          <p:cNvPr id="8" name="Rectangle 11"/>
          <p:cNvSpPr>
            <a:spLocks noGrp="1" noChangeArrowheads="1"/>
          </p:cNvSpPr>
          <p:nvPr>
            <p:ph type="sldNum" sz="quarter" idx="12"/>
          </p:nvPr>
        </p:nvSpPr>
        <p:spPr/>
        <p:txBody>
          <a:bodyPr/>
          <a:lstStyle>
            <a:lvl1pPr>
              <a:defRPr/>
            </a:lvl1pPr>
          </a:lstStyle>
          <a:p>
            <a:pPr>
              <a:defRPr/>
            </a:pPr>
            <a:fld id="{3665FF25-ACE4-4F5E-BC82-546AFD22D69C}"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8" name="Symbol zastępczy zawartości 7"/>
          <p:cNvSpPr>
            <a:spLocks noGrp="1"/>
          </p:cNvSpPr>
          <p:nvPr>
            <p:ph sz="quarter" idx="1"/>
          </p:nvPr>
        </p:nvSpPr>
        <p:spPr>
          <a:xfrm>
            <a:off x="914400" y="1447800"/>
            <a:ext cx="7772400" cy="45720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13"/>
          <p:cNvSpPr>
            <a:spLocks noGrp="1"/>
          </p:cNvSpPr>
          <p:nvPr>
            <p:ph type="dt" sz="half" idx="10"/>
          </p:nvPr>
        </p:nvSpPr>
        <p:spPr/>
        <p:txBody>
          <a:bodyPr/>
          <a:lstStyle>
            <a:lvl1pPr>
              <a:defRPr/>
            </a:lvl1pPr>
          </a:lstStyle>
          <a:p>
            <a:pPr>
              <a:defRPr/>
            </a:pPr>
            <a:endParaRPr lang="pl-PL"/>
          </a:p>
        </p:txBody>
      </p:sp>
      <p:sp>
        <p:nvSpPr>
          <p:cNvPr id="5" name="Symbol zastępczy stopki 2"/>
          <p:cNvSpPr>
            <a:spLocks noGrp="1"/>
          </p:cNvSpPr>
          <p:nvPr>
            <p:ph type="ftr" sz="quarter" idx="11"/>
          </p:nvPr>
        </p:nvSpPr>
        <p:spPr/>
        <p:txBody>
          <a:bodyPr/>
          <a:lstStyle>
            <a:lvl1pPr>
              <a:defRPr/>
            </a:lvl1pPr>
          </a:lstStyle>
          <a:p>
            <a:pPr>
              <a:defRPr/>
            </a:pPr>
            <a:endParaRPr lang="pl-PL"/>
          </a:p>
        </p:txBody>
      </p:sp>
      <p:sp>
        <p:nvSpPr>
          <p:cNvPr id="6" name="Symbol zastępczy numeru slajdu 22"/>
          <p:cNvSpPr>
            <a:spLocks noGrp="1"/>
          </p:cNvSpPr>
          <p:nvPr>
            <p:ph type="sldNum" sz="quarter" idx="12"/>
          </p:nvPr>
        </p:nvSpPr>
        <p:spPr/>
        <p:txBody>
          <a:bodyPr/>
          <a:lstStyle>
            <a:lvl1pPr>
              <a:defRPr/>
            </a:lvl1pPr>
          </a:lstStyle>
          <a:p>
            <a:pPr>
              <a:defRPr/>
            </a:pPr>
            <a:fld id="{5F8419E5-FF5F-46D8-82DF-B2AFF25F2242}"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Prostokąt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Prostokąt zaokrąglony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Prostokąt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Prostokąt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Prostokąt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ytuł 1"/>
          <p:cNvSpPr>
            <a:spLocks noGrp="1"/>
          </p:cNvSpPr>
          <p:nvPr>
            <p:ph type="title"/>
          </p:nvPr>
        </p:nvSpPr>
        <p:spPr>
          <a:xfrm>
            <a:off x="722313" y="952500"/>
            <a:ext cx="7772400" cy="1362075"/>
          </a:xfrm>
        </p:spPr>
        <p:txBody>
          <a:bodyPr/>
          <a:lstStyle>
            <a:lvl1pPr algn="l">
              <a:buNone/>
              <a:defRPr sz="4000" b="0" cap="none"/>
            </a:lvl1pPr>
          </a:lstStyle>
          <a:p>
            <a:r>
              <a:rPr lang="pl-PL" smtClean="0"/>
              <a:t>Kliknij, aby edytować styl</a:t>
            </a:r>
            <a:endParaRPr lang="en-US"/>
          </a:p>
        </p:txBody>
      </p:sp>
      <p:sp>
        <p:nvSpPr>
          <p:cNvPr id="3" name="Symbol zastępczy tekstu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l-PL" smtClean="0"/>
              <a:t>Kliknij, aby edytować style wzorca tekstu</a:t>
            </a:r>
          </a:p>
        </p:txBody>
      </p:sp>
      <p:sp>
        <p:nvSpPr>
          <p:cNvPr id="9" name="Symbol zastępczy daty 3"/>
          <p:cNvSpPr>
            <a:spLocks noGrp="1"/>
          </p:cNvSpPr>
          <p:nvPr>
            <p:ph type="dt" sz="half" idx="10"/>
          </p:nvPr>
        </p:nvSpPr>
        <p:spPr/>
        <p:txBody>
          <a:bodyPr/>
          <a:lstStyle>
            <a:lvl1pPr>
              <a:defRPr/>
            </a:lvl1pPr>
          </a:lstStyle>
          <a:p>
            <a:pPr>
              <a:defRPr/>
            </a:pPr>
            <a:endParaRPr lang="pl-PL"/>
          </a:p>
        </p:txBody>
      </p:sp>
      <p:sp>
        <p:nvSpPr>
          <p:cNvPr id="10" name="Symbol zastępczy stopki 4"/>
          <p:cNvSpPr>
            <a:spLocks noGrp="1"/>
          </p:cNvSpPr>
          <p:nvPr>
            <p:ph type="ftr" sz="quarter" idx="11"/>
          </p:nvPr>
        </p:nvSpPr>
        <p:spPr>
          <a:xfrm>
            <a:off x="800100" y="6172200"/>
            <a:ext cx="4000500" cy="457200"/>
          </a:xfrm>
        </p:spPr>
        <p:txBody>
          <a:bodyPr/>
          <a:lstStyle>
            <a:lvl1pPr>
              <a:defRPr/>
            </a:lvl1pPr>
          </a:lstStyle>
          <a:p>
            <a:pPr>
              <a:defRPr/>
            </a:pPr>
            <a:endParaRPr lang="pl-PL"/>
          </a:p>
        </p:txBody>
      </p:sp>
      <p:sp>
        <p:nvSpPr>
          <p:cNvPr id="11" name="Symbol zastępczy numeru slajdu 5"/>
          <p:cNvSpPr>
            <a:spLocks noGrp="1"/>
          </p:cNvSpPr>
          <p:nvPr>
            <p:ph type="sldNum" sz="quarter" idx="12"/>
          </p:nvPr>
        </p:nvSpPr>
        <p:spPr>
          <a:xfrm>
            <a:off x="146050" y="6208713"/>
            <a:ext cx="457200" cy="457200"/>
          </a:xfrm>
        </p:spPr>
        <p:txBody>
          <a:bodyPr/>
          <a:lstStyle>
            <a:lvl1pPr>
              <a:defRPr/>
            </a:lvl1pPr>
          </a:lstStyle>
          <a:p>
            <a:pPr>
              <a:defRPr/>
            </a:pPr>
            <a:fld id="{F11DF36D-C61D-4AF2-9DE6-36D52222A8EB}" type="slidenum">
              <a:rPr lang="pl-PL"/>
              <a:pPr>
                <a:defRPr/>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9" name="Symbol zastępczy zawartości 8"/>
          <p:cNvSpPr>
            <a:spLocks noGrp="1"/>
          </p:cNvSpPr>
          <p:nvPr>
            <p:ph sz="quarter" idx="1"/>
          </p:nvPr>
        </p:nvSpPr>
        <p:spPr>
          <a:xfrm>
            <a:off x="914400" y="1447800"/>
            <a:ext cx="3749040" cy="45720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1" name="Symbol zastępczy zawartości 10"/>
          <p:cNvSpPr>
            <a:spLocks noGrp="1"/>
          </p:cNvSpPr>
          <p:nvPr>
            <p:ph sz="quarter" idx="2"/>
          </p:nvPr>
        </p:nvSpPr>
        <p:spPr>
          <a:xfrm>
            <a:off x="4933950" y="1447800"/>
            <a:ext cx="3749040" cy="45720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13"/>
          <p:cNvSpPr>
            <a:spLocks noGrp="1"/>
          </p:cNvSpPr>
          <p:nvPr>
            <p:ph type="dt" sz="half" idx="10"/>
          </p:nvPr>
        </p:nvSpPr>
        <p:spPr/>
        <p:txBody>
          <a:bodyPr/>
          <a:lstStyle>
            <a:lvl1pPr>
              <a:defRPr/>
            </a:lvl1pPr>
          </a:lstStyle>
          <a:p>
            <a:pPr>
              <a:defRPr/>
            </a:pPr>
            <a:endParaRPr lang="pl-PL"/>
          </a:p>
        </p:txBody>
      </p:sp>
      <p:sp>
        <p:nvSpPr>
          <p:cNvPr id="6" name="Symbol zastępczy stopki 2"/>
          <p:cNvSpPr>
            <a:spLocks noGrp="1"/>
          </p:cNvSpPr>
          <p:nvPr>
            <p:ph type="ftr" sz="quarter" idx="11"/>
          </p:nvPr>
        </p:nvSpPr>
        <p:spPr/>
        <p:txBody>
          <a:bodyPr/>
          <a:lstStyle>
            <a:lvl1pPr>
              <a:defRPr/>
            </a:lvl1pPr>
          </a:lstStyle>
          <a:p>
            <a:pPr>
              <a:defRPr/>
            </a:pPr>
            <a:endParaRPr lang="pl-PL"/>
          </a:p>
        </p:txBody>
      </p:sp>
      <p:sp>
        <p:nvSpPr>
          <p:cNvPr id="7" name="Symbol zastępczy numeru slajdu 22"/>
          <p:cNvSpPr>
            <a:spLocks noGrp="1"/>
          </p:cNvSpPr>
          <p:nvPr>
            <p:ph type="sldNum" sz="quarter" idx="12"/>
          </p:nvPr>
        </p:nvSpPr>
        <p:spPr/>
        <p:txBody>
          <a:bodyPr/>
          <a:lstStyle>
            <a:lvl1pPr>
              <a:defRPr/>
            </a:lvl1pPr>
          </a:lstStyle>
          <a:p>
            <a:pPr>
              <a:defRPr/>
            </a:pPr>
            <a:fld id="{0CC46029-9C40-4127-A7E7-9AC1286ED75F}"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914400" y="273050"/>
            <a:ext cx="7772400" cy="1143000"/>
          </a:xfrm>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pl-PL" smtClean="0"/>
              <a:t>Kliknij, aby edytować style wzorca tekstu</a:t>
            </a:r>
          </a:p>
        </p:txBody>
      </p:sp>
      <p:sp>
        <p:nvSpPr>
          <p:cNvPr id="4" name="Symbol zastępczy tekstu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pl-PL" smtClean="0"/>
              <a:t>Kliknij, aby edytować style wzorca tekstu</a:t>
            </a:r>
          </a:p>
        </p:txBody>
      </p:sp>
      <p:sp>
        <p:nvSpPr>
          <p:cNvPr id="11" name="Symbol zastępczy zawartości 10"/>
          <p:cNvSpPr>
            <a:spLocks noGrp="1"/>
          </p:cNvSpPr>
          <p:nvPr>
            <p:ph sz="half" idx="2"/>
          </p:nvPr>
        </p:nvSpPr>
        <p:spPr>
          <a:xfrm>
            <a:off x="914400" y="2247900"/>
            <a:ext cx="3733800" cy="3886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3" name="Symbol zastępczy zawartości 12"/>
          <p:cNvSpPr>
            <a:spLocks noGrp="1"/>
          </p:cNvSpPr>
          <p:nvPr>
            <p:ph sz="half" idx="4"/>
          </p:nvPr>
        </p:nvSpPr>
        <p:spPr>
          <a:xfrm>
            <a:off x="4953000" y="2247900"/>
            <a:ext cx="3733800" cy="3886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Symbol zastępczy daty 13"/>
          <p:cNvSpPr>
            <a:spLocks noGrp="1"/>
          </p:cNvSpPr>
          <p:nvPr>
            <p:ph type="dt" sz="half" idx="10"/>
          </p:nvPr>
        </p:nvSpPr>
        <p:spPr/>
        <p:txBody>
          <a:bodyPr/>
          <a:lstStyle>
            <a:lvl1pPr>
              <a:defRPr/>
            </a:lvl1pPr>
          </a:lstStyle>
          <a:p>
            <a:pPr>
              <a:defRPr/>
            </a:pPr>
            <a:endParaRPr lang="pl-PL"/>
          </a:p>
        </p:txBody>
      </p:sp>
      <p:sp>
        <p:nvSpPr>
          <p:cNvPr id="8" name="Symbol zastępczy stopki 2"/>
          <p:cNvSpPr>
            <a:spLocks noGrp="1"/>
          </p:cNvSpPr>
          <p:nvPr>
            <p:ph type="ftr" sz="quarter" idx="11"/>
          </p:nvPr>
        </p:nvSpPr>
        <p:spPr/>
        <p:txBody>
          <a:bodyPr/>
          <a:lstStyle>
            <a:lvl1pPr>
              <a:defRPr/>
            </a:lvl1pPr>
          </a:lstStyle>
          <a:p>
            <a:pPr>
              <a:defRPr/>
            </a:pPr>
            <a:endParaRPr lang="pl-PL"/>
          </a:p>
        </p:txBody>
      </p:sp>
      <p:sp>
        <p:nvSpPr>
          <p:cNvPr id="9" name="Symbol zastępczy numeru slajdu 22"/>
          <p:cNvSpPr>
            <a:spLocks noGrp="1"/>
          </p:cNvSpPr>
          <p:nvPr>
            <p:ph type="sldNum" sz="quarter" idx="12"/>
          </p:nvPr>
        </p:nvSpPr>
        <p:spPr/>
        <p:txBody>
          <a:bodyPr/>
          <a:lstStyle>
            <a:lvl1pPr>
              <a:defRPr/>
            </a:lvl1pPr>
          </a:lstStyle>
          <a:p>
            <a:pPr>
              <a:defRPr/>
            </a:pPr>
            <a:fld id="{742486E2-60BB-4E5C-8513-DFDD6AEB1E6E}"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daty 13"/>
          <p:cNvSpPr>
            <a:spLocks noGrp="1"/>
          </p:cNvSpPr>
          <p:nvPr>
            <p:ph type="dt" sz="half" idx="10"/>
          </p:nvPr>
        </p:nvSpPr>
        <p:spPr/>
        <p:txBody>
          <a:bodyPr/>
          <a:lstStyle>
            <a:lvl1pPr>
              <a:defRPr/>
            </a:lvl1pPr>
          </a:lstStyle>
          <a:p>
            <a:pPr>
              <a:defRPr/>
            </a:pPr>
            <a:endParaRPr lang="pl-PL"/>
          </a:p>
        </p:txBody>
      </p:sp>
      <p:sp>
        <p:nvSpPr>
          <p:cNvPr id="4" name="Symbol zastępczy stopki 2"/>
          <p:cNvSpPr>
            <a:spLocks noGrp="1"/>
          </p:cNvSpPr>
          <p:nvPr>
            <p:ph type="ftr" sz="quarter" idx="11"/>
          </p:nvPr>
        </p:nvSpPr>
        <p:spPr/>
        <p:txBody>
          <a:bodyPr/>
          <a:lstStyle>
            <a:lvl1pPr>
              <a:defRPr/>
            </a:lvl1pPr>
          </a:lstStyle>
          <a:p>
            <a:pPr>
              <a:defRPr/>
            </a:pPr>
            <a:endParaRPr lang="pl-PL"/>
          </a:p>
        </p:txBody>
      </p:sp>
      <p:sp>
        <p:nvSpPr>
          <p:cNvPr id="5" name="Symbol zastępczy numeru slajdu 22"/>
          <p:cNvSpPr>
            <a:spLocks noGrp="1"/>
          </p:cNvSpPr>
          <p:nvPr>
            <p:ph type="sldNum" sz="quarter" idx="12"/>
          </p:nvPr>
        </p:nvSpPr>
        <p:spPr/>
        <p:txBody>
          <a:bodyPr/>
          <a:lstStyle>
            <a:lvl1pPr>
              <a:defRPr/>
            </a:lvl1pPr>
          </a:lstStyle>
          <a:p>
            <a:pPr>
              <a:defRPr/>
            </a:pPr>
            <a:fld id="{5CDCDA30-4CD5-4D82-84FE-C5C5D9B1A114}"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3"/>
          <p:cNvSpPr>
            <a:spLocks noGrp="1"/>
          </p:cNvSpPr>
          <p:nvPr>
            <p:ph type="dt" sz="half" idx="10"/>
          </p:nvPr>
        </p:nvSpPr>
        <p:spPr/>
        <p:txBody>
          <a:bodyPr/>
          <a:lstStyle>
            <a:lvl1pPr>
              <a:defRPr/>
            </a:lvl1pPr>
          </a:lstStyle>
          <a:p>
            <a:pPr>
              <a:defRPr/>
            </a:pPr>
            <a:endParaRPr lang="pl-PL"/>
          </a:p>
        </p:txBody>
      </p:sp>
      <p:sp>
        <p:nvSpPr>
          <p:cNvPr id="3" name="Symbol zastępczy stopki 2"/>
          <p:cNvSpPr>
            <a:spLocks noGrp="1"/>
          </p:cNvSpPr>
          <p:nvPr>
            <p:ph type="ftr" sz="quarter" idx="11"/>
          </p:nvPr>
        </p:nvSpPr>
        <p:spPr/>
        <p:txBody>
          <a:bodyPr/>
          <a:lstStyle>
            <a:lvl1pPr>
              <a:defRPr/>
            </a:lvl1pPr>
          </a:lstStyle>
          <a:p>
            <a:pPr>
              <a:defRPr/>
            </a:pPr>
            <a:endParaRPr lang="pl-PL"/>
          </a:p>
        </p:txBody>
      </p:sp>
      <p:sp>
        <p:nvSpPr>
          <p:cNvPr id="4" name="Symbol zastępczy numeru slajdu 22"/>
          <p:cNvSpPr>
            <a:spLocks noGrp="1"/>
          </p:cNvSpPr>
          <p:nvPr>
            <p:ph type="sldNum" sz="quarter" idx="12"/>
          </p:nvPr>
        </p:nvSpPr>
        <p:spPr/>
        <p:txBody>
          <a:bodyPr/>
          <a:lstStyle>
            <a:lvl1pPr>
              <a:defRPr/>
            </a:lvl1pPr>
          </a:lstStyle>
          <a:p>
            <a:pPr>
              <a:defRPr/>
            </a:pPr>
            <a:fld id="{D31CFF68-367F-4AA2-9589-ABBB6D8DF9E9}"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5" name="Prostokąt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6" name="Prostokąt zaokrąglony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Tytuł 1"/>
          <p:cNvSpPr>
            <a:spLocks noGrp="1"/>
          </p:cNvSpPr>
          <p:nvPr>
            <p:ph type="title"/>
          </p:nvPr>
        </p:nvSpPr>
        <p:spPr>
          <a:xfrm>
            <a:off x="914400" y="273050"/>
            <a:ext cx="7772400" cy="1143000"/>
          </a:xfrm>
        </p:spPr>
        <p:txBody>
          <a:bodyPr/>
          <a:lstStyle>
            <a:lvl1pPr algn="l">
              <a:buNone/>
              <a:defRPr sz="4000" b="0"/>
            </a:lvl1pPr>
          </a:lstStyle>
          <a:p>
            <a:r>
              <a:rPr lang="pl-PL" smtClean="0"/>
              <a:t>Kliknij, aby edytować styl</a:t>
            </a:r>
            <a:endParaRPr lang="en-US"/>
          </a:p>
        </p:txBody>
      </p:sp>
      <p:sp>
        <p:nvSpPr>
          <p:cNvPr id="3" name="Symbol zastępczy tekst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pl-PL" smtClean="0"/>
              <a:t>Kliknij, aby edytować style wzorca tekstu</a:t>
            </a:r>
          </a:p>
        </p:txBody>
      </p:sp>
      <p:sp>
        <p:nvSpPr>
          <p:cNvPr id="11" name="Symbol zastępczy zawartości 10"/>
          <p:cNvSpPr>
            <a:spLocks noGrp="1"/>
          </p:cNvSpPr>
          <p:nvPr>
            <p:ph sz="quarter" idx="1"/>
          </p:nvPr>
        </p:nvSpPr>
        <p:spPr>
          <a:xfrm>
            <a:off x="2971800" y="1600200"/>
            <a:ext cx="5715000" cy="44958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Symbol zastępczy daty 4"/>
          <p:cNvSpPr>
            <a:spLocks noGrp="1"/>
          </p:cNvSpPr>
          <p:nvPr>
            <p:ph type="dt" sz="half" idx="10"/>
          </p:nvPr>
        </p:nvSpPr>
        <p:spPr/>
        <p:txBody>
          <a:bodyPr/>
          <a:lstStyle>
            <a:lvl1pPr>
              <a:defRPr/>
            </a:lvl1pPr>
          </a:lstStyle>
          <a:p>
            <a:pPr>
              <a:defRPr/>
            </a:pPr>
            <a:endParaRPr lang="pl-PL"/>
          </a:p>
        </p:txBody>
      </p:sp>
      <p:sp>
        <p:nvSpPr>
          <p:cNvPr id="8" name="Symbol zastępczy stopki 5"/>
          <p:cNvSpPr>
            <a:spLocks noGrp="1"/>
          </p:cNvSpPr>
          <p:nvPr>
            <p:ph type="ftr" sz="quarter" idx="11"/>
          </p:nvPr>
        </p:nvSpPr>
        <p:spPr/>
        <p:txBody>
          <a:bodyPr/>
          <a:lstStyle>
            <a:lvl1pPr>
              <a:defRPr/>
            </a:lvl1pPr>
          </a:lstStyle>
          <a:p>
            <a:pPr>
              <a:defRPr/>
            </a:pPr>
            <a:endParaRPr lang="pl-PL"/>
          </a:p>
        </p:txBody>
      </p:sp>
      <p:sp>
        <p:nvSpPr>
          <p:cNvPr id="9" name="Symbol zastępczy numeru slajdu 6"/>
          <p:cNvSpPr>
            <a:spLocks noGrp="1"/>
          </p:cNvSpPr>
          <p:nvPr>
            <p:ph type="sldNum" sz="quarter" idx="12"/>
          </p:nvPr>
        </p:nvSpPr>
        <p:spPr/>
        <p:txBody>
          <a:bodyPr/>
          <a:lstStyle>
            <a:lvl1pPr>
              <a:defRPr/>
            </a:lvl1pPr>
          </a:lstStyle>
          <a:p>
            <a:pPr>
              <a:defRPr/>
            </a:pPr>
            <a:fld id="{50FFEA25-03A8-4E7F-9E0B-CE02C477F754}"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5" name="Prostokąt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Prostokąt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Prostokąt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ytuł 1"/>
          <p:cNvSpPr>
            <a:spLocks noGrp="1"/>
          </p:cNvSpPr>
          <p:nvPr>
            <p:ph type="title"/>
          </p:nvPr>
        </p:nvSpPr>
        <p:spPr>
          <a:xfrm>
            <a:off x="914400" y="4900550"/>
            <a:ext cx="7315200" cy="522288"/>
          </a:xfrm>
        </p:spPr>
        <p:txBody>
          <a:bodyPr anchor="ctr">
            <a:noAutofit/>
          </a:bodyPr>
          <a:lstStyle>
            <a:lvl1pPr algn="l">
              <a:buNone/>
              <a:defRPr sz="2800" b="0"/>
            </a:lvl1pPr>
          </a:lstStyle>
          <a:p>
            <a:r>
              <a:rPr lang="pl-PL" smtClean="0"/>
              <a:t>Kliknij, aby edytować styl</a:t>
            </a:r>
            <a:endParaRPr lang="en-US"/>
          </a:p>
        </p:txBody>
      </p:sp>
      <p:sp>
        <p:nvSpPr>
          <p:cNvPr id="4" name="Symbol zastępczy tekst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pl-PL" smtClean="0"/>
              <a:t>Kliknij, aby edytować style wzorca tekstu</a:t>
            </a:r>
          </a:p>
        </p:txBody>
      </p:sp>
      <p:sp>
        <p:nvSpPr>
          <p:cNvPr id="3" name="Symbol zastępczy obraz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pl-PL" noProof="0" smtClean="0"/>
              <a:t>Kliknij ikonę, aby dodać obraz</a:t>
            </a:r>
            <a:endParaRPr lang="en-US" noProof="0" dirty="0"/>
          </a:p>
        </p:txBody>
      </p:sp>
      <p:sp>
        <p:nvSpPr>
          <p:cNvPr id="8" name="Symbol zastępczy daty 4"/>
          <p:cNvSpPr>
            <a:spLocks noGrp="1"/>
          </p:cNvSpPr>
          <p:nvPr>
            <p:ph type="dt" sz="half" idx="10"/>
          </p:nvPr>
        </p:nvSpPr>
        <p:spPr/>
        <p:txBody>
          <a:bodyPr/>
          <a:lstStyle>
            <a:lvl1pPr>
              <a:defRPr/>
            </a:lvl1pPr>
          </a:lstStyle>
          <a:p>
            <a:pPr>
              <a:defRPr/>
            </a:pPr>
            <a:endParaRPr lang="pl-PL"/>
          </a:p>
        </p:txBody>
      </p:sp>
      <p:sp>
        <p:nvSpPr>
          <p:cNvPr id="9" name="Symbol zastępczy stopki 5"/>
          <p:cNvSpPr>
            <a:spLocks noGrp="1"/>
          </p:cNvSpPr>
          <p:nvPr>
            <p:ph type="ftr" sz="quarter" idx="11"/>
          </p:nvPr>
        </p:nvSpPr>
        <p:spPr>
          <a:xfrm>
            <a:off x="914400" y="6172200"/>
            <a:ext cx="3886200" cy="457200"/>
          </a:xfrm>
        </p:spPr>
        <p:txBody>
          <a:bodyPr/>
          <a:lstStyle>
            <a:lvl1pPr>
              <a:defRPr/>
            </a:lvl1pPr>
          </a:lstStyle>
          <a:p>
            <a:pPr>
              <a:defRPr/>
            </a:pPr>
            <a:endParaRPr lang="pl-PL"/>
          </a:p>
        </p:txBody>
      </p:sp>
      <p:sp>
        <p:nvSpPr>
          <p:cNvPr id="10" name="Symbol zastępczy numeru slajdu 6"/>
          <p:cNvSpPr>
            <a:spLocks noGrp="1"/>
          </p:cNvSpPr>
          <p:nvPr>
            <p:ph type="sldNum" sz="quarter" idx="12"/>
          </p:nvPr>
        </p:nvSpPr>
        <p:spPr>
          <a:xfrm>
            <a:off x="146050" y="6208713"/>
            <a:ext cx="457200" cy="457200"/>
          </a:xfrm>
        </p:spPr>
        <p:txBody>
          <a:bodyPr/>
          <a:lstStyle>
            <a:lvl1pPr>
              <a:defRPr/>
            </a:lvl1pPr>
          </a:lstStyle>
          <a:p>
            <a:pPr>
              <a:defRPr/>
            </a:pPr>
            <a:fld id="{D2B7BFD8-9D42-40B4-BEB9-8119FCDA211F}"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Prostokąt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Prostokąt zaokrąglony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3076" name="Symbol zastępczy tytułu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pl-PL" smtClean="0"/>
              <a:t>Kliknij, aby edytować styl</a:t>
            </a:r>
            <a:endParaRPr lang="en-US" smtClean="0"/>
          </a:p>
        </p:txBody>
      </p:sp>
      <p:sp>
        <p:nvSpPr>
          <p:cNvPr id="3077" name="Symbol zastępczy tekstu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14" name="Symbol zastępczy daty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pl-PL"/>
          </a:p>
        </p:txBody>
      </p:sp>
      <p:sp>
        <p:nvSpPr>
          <p:cNvPr id="3" name="Symbol zastępczy stopki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pl-PL"/>
          </a:p>
        </p:txBody>
      </p:sp>
      <p:sp>
        <p:nvSpPr>
          <p:cNvPr id="23" name="Symbol zastępczy numeru slajdu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smtClean="0">
                <a:solidFill>
                  <a:srgbClr val="FFFFFF"/>
                </a:solidFill>
                <a:latin typeface="+mj-lt"/>
                <a:ea typeface="+mj-ea"/>
                <a:cs typeface="+mj-cs"/>
              </a:defRPr>
            </a:lvl1pPr>
          </a:lstStyle>
          <a:p>
            <a:pPr>
              <a:defRPr/>
            </a:pPr>
            <a:fld id="{56FE5207-9B3D-4372-8986-0F8A15152080}"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743" r:id="rId1"/>
    <p:sldLayoutId id="2147483736" r:id="rId2"/>
    <p:sldLayoutId id="2147483744" r:id="rId3"/>
    <p:sldLayoutId id="2147483737" r:id="rId4"/>
    <p:sldLayoutId id="2147483738" r:id="rId5"/>
    <p:sldLayoutId id="2147483739" r:id="rId6"/>
    <p:sldLayoutId id="2147483740" r:id="rId7"/>
    <p:sldLayoutId id="2147483745" r:id="rId8"/>
    <p:sldLayoutId id="2147483746" r:id="rId9"/>
    <p:sldLayoutId id="2147483741" r:id="rId10"/>
    <p:sldLayoutId id="2147483742" r:id="rId11"/>
    <p:sldLayoutId id="2147483747" r:id="rId12"/>
    <p:sldLayoutId id="2147483748" r:id="rId13"/>
    <p:sldLayoutId id="2147483749" r:id="rId14"/>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pitchFamily="34" charset="0"/>
        </a:defRPr>
      </a:lvl2pPr>
      <a:lvl3pPr algn="l" rtl="0" fontAlgn="base">
        <a:spcBef>
          <a:spcPct val="0"/>
        </a:spcBef>
        <a:spcAft>
          <a:spcPct val="0"/>
        </a:spcAft>
        <a:defRPr sz="4000">
          <a:solidFill>
            <a:schemeClr val="tx2"/>
          </a:solidFill>
          <a:latin typeface="Franklin Gothic Book" pitchFamily="34" charset="0"/>
        </a:defRPr>
      </a:lvl3pPr>
      <a:lvl4pPr algn="l" rtl="0" fontAlgn="base">
        <a:spcBef>
          <a:spcPct val="0"/>
        </a:spcBef>
        <a:spcAft>
          <a:spcPct val="0"/>
        </a:spcAft>
        <a:defRPr sz="4000">
          <a:solidFill>
            <a:schemeClr val="tx2"/>
          </a:solidFill>
          <a:latin typeface="Franklin Gothic Book" pitchFamily="34" charset="0"/>
        </a:defRPr>
      </a:lvl4pPr>
      <a:lvl5pPr algn="l" rtl="0" fontAlgn="base">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fontAlgn="base">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457200" y="1506538"/>
            <a:ext cx="8229600" cy="1470025"/>
          </a:xfrm>
        </p:spPr>
        <p:txBody>
          <a:bodyPr/>
          <a:lstStyle/>
          <a:p>
            <a:r>
              <a:rPr lang="pl-PL" b="1" smtClean="0">
                <a:latin typeface="Century Gothic" pitchFamily="34" charset="0"/>
              </a:rPr>
              <a:t>Marketing mix</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371600" y="260350"/>
            <a:ext cx="7772400" cy="1143000"/>
          </a:xfrm>
        </p:spPr>
        <p:txBody>
          <a:bodyPr/>
          <a:lstStyle/>
          <a:p>
            <a:pPr algn="r"/>
            <a:r>
              <a:rPr lang="pl-PL" sz="3200" smtClean="0">
                <a:latin typeface="Century Gothic" pitchFamily="34" charset="0"/>
              </a:rPr>
              <a:t>Produkt jako element marketingu mix</a:t>
            </a:r>
          </a:p>
        </p:txBody>
      </p:sp>
      <p:sp>
        <p:nvSpPr>
          <p:cNvPr id="20483" name="Rectangle 3"/>
          <p:cNvSpPr>
            <a:spLocks noGrp="1" noChangeArrowheads="1"/>
          </p:cNvSpPr>
          <p:nvPr>
            <p:ph sz="quarter" idx="1"/>
          </p:nvPr>
        </p:nvSpPr>
        <p:spPr/>
        <p:txBody>
          <a:bodyPr/>
          <a:lstStyle/>
          <a:p>
            <a:pPr>
              <a:buFont typeface="Wingdings" pitchFamily="2" charset="2"/>
              <a:buNone/>
            </a:pPr>
            <a:r>
              <a:rPr lang="pl-PL" smtClean="0">
                <a:latin typeface="Comic Sans MS" pitchFamily="66" charset="0"/>
              </a:rPr>
              <a:t>	</a:t>
            </a:r>
            <a:endParaRPr lang="pl-PL" sz="1400" smtClean="0">
              <a:latin typeface="Comic Sans MS" pitchFamily="66" charset="0"/>
            </a:endParaRPr>
          </a:p>
          <a:p>
            <a:pPr>
              <a:buFont typeface="Wingdings" pitchFamily="2" charset="2"/>
              <a:buNone/>
            </a:pPr>
            <a:r>
              <a:rPr lang="pl-PL" smtClean="0">
                <a:latin typeface="Comic Sans MS" pitchFamily="66" charset="0"/>
              </a:rPr>
              <a:t>	</a:t>
            </a:r>
            <a:r>
              <a:rPr lang="pl-PL" sz="3200" b="1" smtClean="0">
                <a:latin typeface="Century Gothic" pitchFamily="34" charset="0"/>
              </a:rPr>
              <a:t>Produkt</a:t>
            </a:r>
            <a:r>
              <a:rPr lang="pl-PL" smtClean="0">
                <a:latin typeface="Century Gothic" pitchFamily="34" charset="0"/>
              </a:rPr>
              <a:t> to zbiór korzyści dla nabywcy, postrzegany przez niego jako oferta koszyka korzyści</a:t>
            </a:r>
          </a:p>
          <a:p>
            <a:pPr>
              <a:buFont typeface="Wingdings" pitchFamily="2" charset="2"/>
              <a:buNone/>
            </a:pPr>
            <a:endParaRPr lang="pl-PL" smtClean="0">
              <a:latin typeface="Century Gothic" pitchFamily="34" charset="0"/>
            </a:endParaRPr>
          </a:p>
          <a:p>
            <a:pPr>
              <a:buFont typeface="Wingdings" pitchFamily="2" charset="2"/>
              <a:buNone/>
            </a:pPr>
            <a:r>
              <a:rPr lang="pl-PL" smtClean="0">
                <a:latin typeface="Century Gothic" pitchFamily="34" charset="0"/>
              </a:rPr>
              <a:t>	Kupujący kierują się przy wyborze produktu cechą lub kilkoma cechami tworzącymi tzw. </a:t>
            </a:r>
            <a:r>
              <a:rPr lang="pl-PL" b="1" smtClean="0">
                <a:latin typeface="Century Gothic" pitchFamily="34" charset="0"/>
              </a:rPr>
              <a:t>rdzeń produktu</a:t>
            </a:r>
            <a:r>
              <a:rPr lang="pl-PL" smtClean="0">
                <a:latin typeface="Century Gothic" pitchFamily="34" charset="0"/>
              </a:rPr>
              <a:t> czyli korzyść wiodącą</a:t>
            </a:r>
          </a:p>
          <a:p>
            <a:pPr>
              <a:buFont typeface="Wingdings" pitchFamily="2" charset="2"/>
              <a:buNone/>
            </a:pPr>
            <a:endParaRPr lang="pl-PL" smtClean="0">
              <a:latin typeface="Century Gothic" pitchFamily="34" charset="0"/>
            </a:endParaRPr>
          </a:p>
          <a:p>
            <a:endParaRPr lang="pl-PL"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371600" y="765175"/>
            <a:ext cx="7772400" cy="361950"/>
          </a:xfrm>
        </p:spPr>
        <p:txBody>
          <a:bodyPr/>
          <a:lstStyle/>
          <a:p>
            <a:pPr algn="r"/>
            <a:r>
              <a:rPr lang="pl-PL" sz="3200" smtClean="0">
                <a:latin typeface="Century Gothic" pitchFamily="34" charset="0"/>
              </a:rPr>
              <a:t>Produkt jako element marketingu mix</a:t>
            </a:r>
          </a:p>
        </p:txBody>
      </p:sp>
      <p:sp>
        <p:nvSpPr>
          <p:cNvPr id="64516" name="Oval 4"/>
          <p:cNvSpPr>
            <a:spLocks noChangeArrowheads="1"/>
          </p:cNvSpPr>
          <p:nvPr/>
        </p:nvSpPr>
        <p:spPr bwMode="auto">
          <a:xfrm>
            <a:off x="711200" y="1657350"/>
            <a:ext cx="8026400" cy="5200650"/>
          </a:xfrm>
          <a:prstGeom prst="ellipse">
            <a:avLst/>
          </a:prstGeom>
          <a:gradFill rotWithShape="0">
            <a:gsLst>
              <a:gs pos="0">
                <a:schemeClr val="accent1"/>
              </a:gs>
              <a:gs pos="100000">
                <a:schemeClr val="bg1"/>
              </a:gs>
            </a:gsLst>
            <a:lin ang="5400000" scaled="1"/>
          </a:gradFill>
          <a:ln w="9525">
            <a:solidFill>
              <a:schemeClr val="tx1"/>
            </a:solidFill>
            <a:round/>
            <a:headEnd/>
            <a:tailEnd/>
          </a:ln>
        </p:spPr>
        <p:txBody>
          <a:bodyPr wrap="none" anchor="ctr"/>
          <a:lstStyle/>
          <a:p>
            <a:endParaRPr lang="pl-PL"/>
          </a:p>
        </p:txBody>
      </p:sp>
      <p:sp>
        <p:nvSpPr>
          <p:cNvPr id="64517" name="Oval 5"/>
          <p:cNvSpPr>
            <a:spLocks noChangeArrowheads="1"/>
          </p:cNvSpPr>
          <p:nvPr/>
        </p:nvSpPr>
        <p:spPr bwMode="auto">
          <a:xfrm>
            <a:off x="2195513" y="2636838"/>
            <a:ext cx="5080000" cy="3276600"/>
          </a:xfrm>
          <a:prstGeom prst="ellipse">
            <a:avLst/>
          </a:prstGeom>
          <a:gradFill rotWithShape="0">
            <a:gsLst>
              <a:gs pos="0">
                <a:schemeClr val="accent1"/>
              </a:gs>
              <a:gs pos="100000">
                <a:schemeClr val="bg1"/>
              </a:gs>
            </a:gsLst>
            <a:lin ang="5400000" scaled="1"/>
          </a:gradFill>
          <a:ln w="9525">
            <a:solidFill>
              <a:schemeClr val="tx1"/>
            </a:solidFill>
            <a:round/>
            <a:headEnd/>
            <a:tailEnd/>
          </a:ln>
        </p:spPr>
        <p:txBody>
          <a:bodyPr wrap="none" anchor="ctr"/>
          <a:lstStyle/>
          <a:p>
            <a:endParaRPr lang="pl-PL"/>
          </a:p>
        </p:txBody>
      </p:sp>
      <p:sp>
        <p:nvSpPr>
          <p:cNvPr id="64518" name="Oval 6"/>
          <p:cNvSpPr>
            <a:spLocks noChangeArrowheads="1"/>
          </p:cNvSpPr>
          <p:nvPr/>
        </p:nvSpPr>
        <p:spPr bwMode="auto">
          <a:xfrm>
            <a:off x="3563938" y="3429000"/>
            <a:ext cx="2438400" cy="1798638"/>
          </a:xfrm>
          <a:prstGeom prst="ellipse">
            <a:avLst/>
          </a:prstGeom>
          <a:solidFill>
            <a:schemeClr val="accent1">
              <a:alpha val="50195"/>
            </a:schemeClr>
          </a:solidFill>
          <a:ln w="9525">
            <a:solidFill>
              <a:schemeClr val="tx1"/>
            </a:solidFill>
            <a:round/>
            <a:headEnd/>
            <a:tailEnd/>
          </a:ln>
        </p:spPr>
        <p:txBody>
          <a:bodyPr wrap="none" anchor="ctr"/>
          <a:lstStyle/>
          <a:p>
            <a:endParaRPr lang="pl-PL"/>
          </a:p>
        </p:txBody>
      </p:sp>
      <p:sp>
        <p:nvSpPr>
          <p:cNvPr id="64519" name="Text Box 7"/>
          <p:cNvSpPr txBox="1">
            <a:spLocks noChangeArrowheads="1"/>
          </p:cNvSpPr>
          <p:nvPr/>
        </p:nvSpPr>
        <p:spPr bwMode="auto">
          <a:xfrm>
            <a:off x="3276600" y="1773238"/>
            <a:ext cx="3352800" cy="731837"/>
          </a:xfrm>
          <a:prstGeom prst="rect">
            <a:avLst/>
          </a:prstGeom>
          <a:noFill/>
          <a:ln w="9525">
            <a:noFill/>
            <a:miter lim="800000"/>
            <a:headEnd/>
            <a:tailEnd/>
          </a:ln>
        </p:spPr>
        <p:txBody>
          <a:bodyPr>
            <a:spAutoFit/>
          </a:bodyPr>
          <a:lstStyle/>
          <a:p>
            <a:pPr algn="ctr">
              <a:spcBef>
                <a:spcPct val="50000"/>
              </a:spcBef>
            </a:pPr>
            <a:r>
              <a:rPr lang="pl-PL" sz="2400" b="1">
                <a:latin typeface="Century Gothic" pitchFamily="34" charset="0"/>
              </a:rPr>
              <a:t>Produkt poszerzony</a:t>
            </a:r>
            <a:r>
              <a:rPr lang="pl-PL" sz="1800" b="1">
                <a:latin typeface="Century Gothic" pitchFamily="34" charset="0"/>
              </a:rPr>
              <a:t> (korzyści dodatkowe)</a:t>
            </a:r>
          </a:p>
        </p:txBody>
      </p:sp>
      <p:sp>
        <p:nvSpPr>
          <p:cNvPr id="64520" name="Text Box 8"/>
          <p:cNvSpPr txBox="1">
            <a:spLocks noChangeArrowheads="1"/>
          </p:cNvSpPr>
          <p:nvPr/>
        </p:nvSpPr>
        <p:spPr bwMode="auto">
          <a:xfrm>
            <a:off x="3132138" y="2924175"/>
            <a:ext cx="3454400" cy="457200"/>
          </a:xfrm>
          <a:prstGeom prst="rect">
            <a:avLst/>
          </a:prstGeom>
          <a:noFill/>
          <a:ln w="9525">
            <a:noFill/>
            <a:miter lim="800000"/>
            <a:headEnd/>
            <a:tailEnd/>
          </a:ln>
        </p:spPr>
        <p:txBody>
          <a:bodyPr>
            <a:spAutoFit/>
          </a:bodyPr>
          <a:lstStyle/>
          <a:p>
            <a:pPr algn="ctr">
              <a:spcBef>
                <a:spcPct val="50000"/>
              </a:spcBef>
            </a:pPr>
            <a:r>
              <a:rPr lang="pl-PL" sz="2400" b="1">
                <a:latin typeface="Century Gothic" pitchFamily="34" charset="0"/>
              </a:rPr>
              <a:t>Produkt rzeczywisty</a:t>
            </a:r>
          </a:p>
        </p:txBody>
      </p:sp>
      <p:sp>
        <p:nvSpPr>
          <p:cNvPr id="64521" name="Text Box 9"/>
          <p:cNvSpPr txBox="1">
            <a:spLocks noChangeArrowheads="1"/>
          </p:cNvSpPr>
          <p:nvPr/>
        </p:nvSpPr>
        <p:spPr bwMode="auto">
          <a:xfrm>
            <a:off x="3635375" y="3789363"/>
            <a:ext cx="2376488" cy="869950"/>
          </a:xfrm>
          <a:prstGeom prst="rect">
            <a:avLst/>
          </a:prstGeom>
          <a:noFill/>
          <a:ln w="9525">
            <a:noFill/>
            <a:miter lim="800000"/>
            <a:headEnd/>
            <a:tailEnd/>
          </a:ln>
        </p:spPr>
        <p:txBody>
          <a:bodyPr>
            <a:spAutoFit/>
          </a:bodyPr>
          <a:lstStyle/>
          <a:p>
            <a:pPr algn="ctr">
              <a:spcBef>
                <a:spcPct val="50000"/>
              </a:spcBef>
            </a:pPr>
            <a:r>
              <a:rPr lang="pl-PL" sz="2400" b="1">
                <a:latin typeface="Century Gothic" pitchFamily="34" charset="0"/>
              </a:rPr>
              <a:t>Istota </a:t>
            </a:r>
          </a:p>
          <a:p>
            <a:pPr algn="ctr">
              <a:spcBef>
                <a:spcPct val="50000"/>
              </a:spcBef>
            </a:pPr>
            <a:r>
              <a:rPr lang="pl-PL" sz="1800" b="1">
                <a:latin typeface="Century Gothic" pitchFamily="34" charset="0"/>
              </a:rPr>
              <a:t>(rdzeń produktu)</a:t>
            </a:r>
          </a:p>
        </p:txBody>
      </p:sp>
      <p:sp>
        <p:nvSpPr>
          <p:cNvPr id="64522" name="Text Box 10"/>
          <p:cNvSpPr txBox="1">
            <a:spLocks noChangeArrowheads="1"/>
          </p:cNvSpPr>
          <p:nvPr/>
        </p:nvSpPr>
        <p:spPr bwMode="auto">
          <a:xfrm>
            <a:off x="1547813" y="2565400"/>
            <a:ext cx="1524000" cy="366713"/>
          </a:xfrm>
          <a:prstGeom prst="rect">
            <a:avLst/>
          </a:prstGeom>
          <a:noFill/>
          <a:ln w="9525">
            <a:noFill/>
            <a:miter lim="800000"/>
            <a:headEnd/>
            <a:tailEnd/>
          </a:ln>
        </p:spPr>
        <p:txBody>
          <a:bodyPr>
            <a:spAutoFit/>
          </a:bodyPr>
          <a:lstStyle/>
          <a:p>
            <a:pPr algn="ctr">
              <a:spcBef>
                <a:spcPct val="50000"/>
              </a:spcBef>
            </a:pPr>
            <a:r>
              <a:rPr lang="pl-PL" sz="1800">
                <a:latin typeface="Century Gothic" pitchFamily="34" charset="0"/>
              </a:rPr>
              <a:t>Naprawy</a:t>
            </a:r>
          </a:p>
        </p:txBody>
      </p:sp>
      <p:sp>
        <p:nvSpPr>
          <p:cNvPr id="64523" name="Text Box 11"/>
          <p:cNvSpPr txBox="1">
            <a:spLocks noChangeArrowheads="1"/>
          </p:cNvSpPr>
          <p:nvPr/>
        </p:nvSpPr>
        <p:spPr bwMode="auto">
          <a:xfrm>
            <a:off x="914400" y="3143250"/>
            <a:ext cx="1625600" cy="641350"/>
          </a:xfrm>
          <a:prstGeom prst="rect">
            <a:avLst/>
          </a:prstGeom>
          <a:noFill/>
          <a:ln w="9525">
            <a:noFill/>
            <a:miter lim="800000"/>
            <a:headEnd/>
            <a:tailEnd/>
          </a:ln>
        </p:spPr>
        <p:txBody>
          <a:bodyPr>
            <a:spAutoFit/>
          </a:bodyPr>
          <a:lstStyle/>
          <a:p>
            <a:pPr algn="ctr">
              <a:spcBef>
                <a:spcPct val="50000"/>
              </a:spcBef>
            </a:pPr>
            <a:r>
              <a:rPr lang="pl-PL" sz="1800">
                <a:latin typeface="Century Gothic" pitchFamily="34" charset="0"/>
              </a:rPr>
              <a:t>Instrukcja obsługi</a:t>
            </a:r>
          </a:p>
        </p:txBody>
      </p:sp>
      <p:sp>
        <p:nvSpPr>
          <p:cNvPr id="64524" name="Text Box 12"/>
          <p:cNvSpPr txBox="1">
            <a:spLocks noChangeArrowheads="1"/>
          </p:cNvSpPr>
          <p:nvPr/>
        </p:nvSpPr>
        <p:spPr bwMode="auto">
          <a:xfrm>
            <a:off x="2051050" y="5805488"/>
            <a:ext cx="1727200" cy="366712"/>
          </a:xfrm>
          <a:prstGeom prst="rect">
            <a:avLst/>
          </a:prstGeom>
          <a:noFill/>
          <a:ln w="9525">
            <a:noFill/>
            <a:miter lim="800000"/>
            <a:headEnd/>
            <a:tailEnd/>
          </a:ln>
        </p:spPr>
        <p:txBody>
          <a:bodyPr>
            <a:spAutoFit/>
          </a:bodyPr>
          <a:lstStyle/>
          <a:p>
            <a:pPr>
              <a:spcBef>
                <a:spcPct val="50000"/>
              </a:spcBef>
            </a:pPr>
            <a:r>
              <a:rPr lang="pl-PL" sz="1800">
                <a:latin typeface="Century Gothic" pitchFamily="34" charset="0"/>
              </a:rPr>
              <a:t>Reklamacje</a:t>
            </a:r>
          </a:p>
        </p:txBody>
      </p:sp>
      <p:sp>
        <p:nvSpPr>
          <p:cNvPr id="64525" name="Text Box 13"/>
          <p:cNvSpPr txBox="1">
            <a:spLocks noChangeArrowheads="1"/>
          </p:cNvSpPr>
          <p:nvPr/>
        </p:nvSpPr>
        <p:spPr bwMode="auto">
          <a:xfrm>
            <a:off x="6156325" y="5516563"/>
            <a:ext cx="1727200" cy="366712"/>
          </a:xfrm>
          <a:prstGeom prst="rect">
            <a:avLst/>
          </a:prstGeom>
          <a:noFill/>
          <a:ln w="9525">
            <a:noFill/>
            <a:miter lim="800000"/>
            <a:headEnd/>
            <a:tailEnd/>
          </a:ln>
        </p:spPr>
        <p:txBody>
          <a:bodyPr>
            <a:spAutoFit/>
          </a:bodyPr>
          <a:lstStyle/>
          <a:p>
            <a:pPr>
              <a:spcBef>
                <a:spcPct val="50000"/>
              </a:spcBef>
            </a:pPr>
            <a:r>
              <a:rPr lang="pl-PL" sz="1800">
                <a:latin typeface="Century Gothic" pitchFamily="34" charset="0"/>
              </a:rPr>
              <a:t>Gwarancja</a:t>
            </a:r>
          </a:p>
        </p:txBody>
      </p:sp>
      <p:sp>
        <p:nvSpPr>
          <p:cNvPr id="64526" name="Text Box 14"/>
          <p:cNvSpPr txBox="1">
            <a:spLocks noChangeArrowheads="1"/>
          </p:cNvSpPr>
          <p:nvPr/>
        </p:nvSpPr>
        <p:spPr bwMode="auto">
          <a:xfrm>
            <a:off x="7416800" y="3371850"/>
            <a:ext cx="1219200" cy="366713"/>
          </a:xfrm>
          <a:prstGeom prst="rect">
            <a:avLst/>
          </a:prstGeom>
          <a:noFill/>
          <a:ln w="9525">
            <a:noFill/>
            <a:miter lim="800000"/>
            <a:headEnd/>
            <a:tailEnd/>
          </a:ln>
        </p:spPr>
        <p:txBody>
          <a:bodyPr>
            <a:spAutoFit/>
          </a:bodyPr>
          <a:lstStyle/>
          <a:p>
            <a:pPr algn="ctr">
              <a:spcBef>
                <a:spcPct val="50000"/>
              </a:spcBef>
            </a:pPr>
            <a:r>
              <a:rPr lang="pl-PL" sz="1800">
                <a:latin typeface="Century Gothic" pitchFamily="34" charset="0"/>
              </a:rPr>
              <a:t>Kredyt</a:t>
            </a:r>
          </a:p>
        </p:txBody>
      </p:sp>
      <p:sp>
        <p:nvSpPr>
          <p:cNvPr id="64527" name="Text Box 15"/>
          <p:cNvSpPr txBox="1">
            <a:spLocks noChangeArrowheads="1"/>
          </p:cNvSpPr>
          <p:nvPr/>
        </p:nvSpPr>
        <p:spPr bwMode="auto">
          <a:xfrm>
            <a:off x="6299200" y="2514600"/>
            <a:ext cx="2032000" cy="366713"/>
          </a:xfrm>
          <a:prstGeom prst="rect">
            <a:avLst/>
          </a:prstGeom>
          <a:noFill/>
          <a:ln w="9525">
            <a:noFill/>
            <a:miter lim="800000"/>
            <a:headEnd/>
            <a:tailEnd/>
          </a:ln>
        </p:spPr>
        <p:txBody>
          <a:bodyPr>
            <a:spAutoFit/>
          </a:bodyPr>
          <a:lstStyle/>
          <a:p>
            <a:pPr>
              <a:spcBef>
                <a:spcPct val="50000"/>
              </a:spcBef>
            </a:pPr>
            <a:r>
              <a:rPr lang="pl-PL" sz="1800">
                <a:latin typeface="Century Gothic" pitchFamily="34" charset="0"/>
              </a:rPr>
              <a:t>Dostarczenie</a:t>
            </a:r>
          </a:p>
        </p:txBody>
      </p:sp>
      <p:sp>
        <p:nvSpPr>
          <p:cNvPr id="64528" name="Text Box 16"/>
          <p:cNvSpPr txBox="1">
            <a:spLocks noChangeArrowheads="1"/>
          </p:cNvSpPr>
          <p:nvPr/>
        </p:nvSpPr>
        <p:spPr bwMode="auto">
          <a:xfrm>
            <a:off x="2771775" y="3500438"/>
            <a:ext cx="1117600" cy="366712"/>
          </a:xfrm>
          <a:prstGeom prst="rect">
            <a:avLst/>
          </a:prstGeom>
          <a:noFill/>
          <a:ln w="9525">
            <a:noFill/>
            <a:miter lim="800000"/>
            <a:headEnd/>
            <a:tailEnd/>
          </a:ln>
        </p:spPr>
        <p:txBody>
          <a:bodyPr>
            <a:spAutoFit/>
          </a:bodyPr>
          <a:lstStyle/>
          <a:p>
            <a:pPr algn="ctr">
              <a:spcBef>
                <a:spcPct val="50000"/>
              </a:spcBef>
            </a:pPr>
            <a:r>
              <a:rPr lang="pl-PL" sz="1800">
                <a:latin typeface="Century Gothic" pitchFamily="34" charset="0"/>
              </a:rPr>
              <a:t>Marka</a:t>
            </a:r>
          </a:p>
        </p:txBody>
      </p:sp>
      <p:sp>
        <p:nvSpPr>
          <p:cNvPr id="64529" name="Text Box 17"/>
          <p:cNvSpPr txBox="1">
            <a:spLocks noChangeArrowheads="1"/>
          </p:cNvSpPr>
          <p:nvPr/>
        </p:nvSpPr>
        <p:spPr bwMode="auto">
          <a:xfrm>
            <a:off x="5651500" y="4149725"/>
            <a:ext cx="1757363" cy="641350"/>
          </a:xfrm>
          <a:prstGeom prst="rect">
            <a:avLst/>
          </a:prstGeom>
          <a:noFill/>
          <a:ln w="9525">
            <a:noFill/>
            <a:miter lim="800000"/>
            <a:headEnd/>
            <a:tailEnd/>
          </a:ln>
        </p:spPr>
        <p:txBody>
          <a:bodyPr>
            <a:spAutoFit/>
          </a:bodyPr>
          <a:lstStyle/>
          <a:p>
            <a:pPr algn="ctr">
              <a:spcBef>
                <a:spcPct val="50000"/>
              </a:spcBef>
            </a:pPr>
            <a:r>
              <a:rPr lang="pl-PL" sz="1800">
                <a:latin typeface="Century Gothic" pitchFamily="34" charset="0"/>
              </a:rPr>
              <a:t>Materiał (surowiec)</a:t>
            </a:r>
          </a:p>
        </p:txBody>
      </p:sp>
      <p:sp>
        <p:nvSpPr>
          <p:cNvPr id="64530" name="Text Box 18"/>
          <p:cNvSpPr txBox="1">
            <a:spLocks noChangeArrowheads="1"/>
          </p:cNvSpPr>
          <p:nvPr/>
        </p:nvSpPr>
        <p:spPr bwMode="auto">
          <a:xfrm>
            <a:off x="4284663" y="5300663"/>
            <a:ext cx="2032000" cy="366712"/>
          </a:xfrm>
          <a:prstGeom prst="rect">
            <a:avLst/>
          </a:prstGeom>
          <a:noFill/>
          <a:ln w="9525">
            <a:noFill/>
            <a:miter lim="800000"/>
            <a:headEnd/>
            <a:tailEnd/>
          </a:ln>
        </p:spPr>
        <p:txBody>
          <a:bodyPr>
            <a:spAutoFit/>
          </a:bodyPr>
          <a:lstStyle/>
          <a:p>
            <a:pPr algn="ctr">
              <a:spcBef>
                <a:spcPct val="50000"/>
              </a:spcBef>
            </a:pPr>
            <a:r>
              <a:rPr lang="pl-PL" sz="1800">
                <a:latin typeface="Century Gothic" pitchFamily="34" charset="0"/>
              </a:rPr>
              <a:t>Opakowanie</a:t>
            </a:r>
          </a:p>
        </p:txBody>
      </p:sp>
      <p:sp>
        <p:nvSpPr>
          <p:cNvPr id="64531" name="Text Box 19"/>
          <p:cNvSpPr txBox="1">
            <a:spLocks noChangeArrowheads="1"/>
          </p:cNvSpPr>
          <p:nvPr/>
        </p:nvSpPr>
        <p:spPr bwMode="auto">
          <a:xfrm>
            <a:off x="5795963" y="3429000"/>
            <a:ext cx="1320800" cy="366713"/>
          </a:xfrm>
          <a:prstGeom prst="rect">
            <a:avLst/>
          </a:prstGeom>
          <a:noFill/>
          <a:ln w="9525">
            <a:noFill/>
            <a:miter lim="800000"/>
            <a:headEnd/>
            <a:tailEnd/>
          </a:ln>
        </p:spPr>
        <p:txBody>
          <a:bodyPr>
            <a:spAutoFit/>
          </a:bodyPr>
          <a:lstStyle/>
          <a:p>
            <a:pPr algn="ctr">
              <a:spcBef>
                <a:spcPct val="50000"/>
              </a:spcBef>
            </a:pPr>
            <a:r>
              <a:rPr lang="pl-PL" sz="1800">
                <a:latin typeface="Century Gothic" pitchFamily="34" charset="0"/>
              </a:rPr>
              <a:t>Jakość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518"/>
                                        </p:tgtEl>
                                        <p:attrNameLst>
                                          <p:attrName>style.visibility</p:attrName>
                                        </p:attrNameLst>
                                      </p:cBhvr>
                                      <p:to>
                                        <p:strVal val="visible"/>
                                      </p:to>
                                    </p:set>
                                    <p:animEffect transition="in" filter="blinds(horizontal)">
                                      <p:cBhvr>
                                        <p:cTn id="7" dur="500"/>
                                        <p:tgtEl>
                                          <p:spTgt spid="645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4521"/>
                                        </p:tgtEl>
                                        <p:attrNameLst>
                                          <p:attrName>style.visibility</p:attrName>
                                        </p:attrNameLst>
                                      </p:cBhvr>
                                      <p:to>
                                        <p:strVal val="visible"/>
                                      </p:to>
                                    </p:set>
                                    <p:animEffect transition="in" filter="blinds(horizontal)">
                                      <p:cBhvr>
                                        <p:cTn id="12" dur="500"/>
                                        <p:tgtEl>
                                          <p:spTgt spid="645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4517"/>
                                        </p:tgtEl>
                                        <p:attrNameLst>
                                          <p:attrName>style.visibility</p:attrName>
                                        </p:attrNameLst>
                                      </p:cBhvr>
                                      <p:to>
                                        <p:strVal val="visible"/>
                                      </p:to>
                                    </p:set>
                                    <p:animEffect transition="in" filter="blinds(horizontal)">
                                      <p:cBhvr>
                                        <p:cTn id="17" dur="500"/>
                                        <p:tgtEl>
                                          <p:spTgt spid="645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4520"/>
                                        </p:tgtEl>
                                        <p:attrNameLst>
                                          <p:attrName>style.visibility</p:attrName>
                                        </p:attrNameLst>
                                      </p:cBhvr>
                                      <p:to>
                                        <p:strVal val="visible"/>
                                      </p:to>
                                    </p:set>
                                    <p:animEffect transition="in" filter="blinds(horizontal)">
                                      <p:cBhvr>
                                        <p:cTn id="22" dur="500"/>
                                        <p:tgtEl>
                                          <p:spTgt spid="6452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4529"/>
                                        </p:tgtEl>
                                        <p:attrNameLst>
                                          <p:attrName>style.visibility</p:attrName>
                                        </p:attrNameLst>
                                      </p:cBhvr>
                                      <p:to>
                                        <p:strVal val="visible"/>
                                      </p:to>
                                    </p:set>
                                    <p:animEffect transition="in" filter="blinds(horizontal)">
                                      <p:cBhvr>
                                        <p:cTn id="27" dur="500"/>
                                        <p:tgtEl>
                                          <p:spTgt spid="6452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4530"/>
                                        </p:tgtEl>
                                        <p:attrNameLst>
                                          <p:attrName>style.visibility</p:attrName>
                                        </p:attrNameLst>
                                      </p:cBhvr>
                                      <p:to>
                                        <p:strVal val="visible"/>
                                      </p:to>
                                    </p:set>
                                    <p:animEffect transition="in" filter="blinds(horizontal)">
                                      <p:cBhvr>
                                        <p:cTn id="32" dur="500"/>
                                        <p:tgtEl>
                                          <p:spTgt spid="6453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4528"/>
                                        </p:tgtEl>
                                        <p:attrNameLst>
                                          <p:attrName>style.visibility</p:attrName>
                                        </p:attrNameLst>
                                      </p:cBhvr>
                                      <p:to>
                                        <p:strVal val="visible"/>
                                      </p:to>
                                    </p:set>
                                    <p:animEffect transition="in" filter="blinds(horizontal)">
                                      <p:cBhvr>
                                        <p:cTn id="37" dur="500"/>
                                        <p:tgtEl>
                                          <p:spTgt spid="6452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4531"/>
                                        </p:tgtEl>
                                        <p:attrNameLst>
                                          <p:attrName>style.visibility</p:attrName>
                                        </p:attrNameLst>
                                      </p:cBhvr>
                                      <p:to>
                                        <p:strVal val="visible"/>
                                      </p:to>
                                    </p:set>
                                    <p:animEffect transition="in" filter="blinds(horizontal)">
                                      <p:cBhvr>
                                        <p:cTn id="42" dur="500"/>
                                        <p:tgtEl>
                                          <p:spTgt spid="6453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4516"/>
                                        </p:tgtEl>
                                        <p:attrNameLst>
                                          <p:attrName>style.visibility</p:attrName>
                                        </p:attrNameLst>
                                      </p:cBhvr>
                                      <p:to>
                                        <p:strVal val="visible"/>
                                      </p:to>
                                    </p:set>
                                    <p:animEffect transition="in" filter="blinds(horizontal)">
                                      <p:cBhvr>
                                        <p:cTn id="47" dur="500"/>
                                        <p:tgtEl>
                                          <p:spTgt spid="6451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4519"/>
                                        </p:tgtEl>
                                        <p:attrNameLst>
                                          <p:attrName>style.visibility</p:attrName>
                                        </p:attrNameLst>
                                      </p:cBhvr>
                                      <p:to>
                                        <p:strVal val="visible"/>
                                      </p:to>
                                    </p:set>
                                    <p:animEffect transition="in" filter="blinds(horizontal)">
                                      <p:cBhvr>
                                        <p:cTn id="52" dur="500"/>
                                        <p:tgtEl>
                                          <p:spTgt spid="6451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4527"/>
                                        </p:tgtEl>
                                        <p:attrNameLst>
                                          <p:attrName>style.visibility</p:attrName>
                                        </p:attrNameLst>
                                      </p:cBhvr>
                                      <p:to>
                                        <p:strVal val="visible"/>
                                      </p:to>
                                    </p:set>
                                    <p:animEffect transition="in" filter="blinds(horizontal)">
                                      <p:cBhvr>
                                        <p:cTn id="57" dur="500"/>
                                        <p:tgtEl>
                                          <p:spTgt spid="6452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4526"/>
                                        </p:tgtEl>
                                        <p:attrNameLst>
                                          <p:attrName>style.visibility</p:attrName>
                                        </p:attrNameLst>
                                      </p:cBhvr>
                                      <p:to>
                                        <p:strVal val="visible"/>
                                      </p:to>
                                    </p:set>
                                    <p:animEffect transition="in" filter="blinds(horizontal)">
                                      <p:cBhvr>
                                        <p:cTn id="62" dur="500"/>
                                        <p:tgtEl>
                                          <p:spTgt spid="6452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64525"/>
                                        </p:tgtEl>
                                        <p:attrNameLst>
                                          <p:attrName>style.visibility</p:attrName>
                                        </p:attrNameLst>
                                      </p:cBhvr>
                                      <p:to>
                                        <p:strVal val="visible"/>
                                      </p:to>
                                    </p:set>
                                    <p:animEffect transition="in" filter="blinds(horizontal)">
                                      <p:cBhvr>
                                        <p:cTn id="67" dur="500"/>
                                        <p:tgtEl>
                                          <p:spTgt spid="6452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64524"/>
                                        </p:tgtEl>
                                        <p:attrNameLst>
                                          <p:attrName>style.visibility</p:attrName>
                                        </p:attrNameLst>
                                      </p:cBhvr>
                                      <p:to>
                                        <p:strVal val="visible"/>
                                      </p:to>
                                    </p:set>
                                    <p:animEffect transition="in" filter="blinds(horizontal)">
                                      <p:cBhvr>
                                        <p:cTn id="72" dur="500"/>
                                        <p:tgtEl>
                                          <p:spTgt spid="64524"/>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64523"/>
                                        </p:tgtEl>
                                        <p:attrNameLst>
                                          <p:attrName>style.visibility</p:attrName>
                                        </p:attrNameLst>
                                      </p:cBhvr>
                                      <p:to>
                                        <p:strVal val="visible"/>
                                      </p:to>
                                    </p:set>
                                    <p:animEffect transition="in" filter="blinds(horizontal)">
                                      <p:cBhvr>
                                        <p:cTn id="77" dur="500"/>
                                        <p:tgtEl>
                                          <p:spTgt spid="64523"/>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64522"/>
                                        </p:tgtEl>
                                        <p:attrNameLst>
                                          <p:attrName>style.visibility</p:attrName>
                                        </p:attrNameLst>
                                      </p:cBhvr>
                                      <p:to>
                                        <p:strVal val="visible"/>
                                      </p:to>
                                    </p:set>
                                    <p:animEffect transition="in" filter="blinds(horizontal)">
                                      <p:cBhvr>
                                        <p:cTn id="82" dur="500"/>
                                        <p:tgtEl>
                                          <p:spTgt spid="64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animBg="1"/>
      <p:bldP spid="64517" grpId="0" animBg="1"/>
      <p:bldP spid="64518" grpId="0" animBg="1"/>
      <p:bldP spid="64519" grpId="0"/>
      <p:bldP spid="64520" grpId="0"/>
      <p:bldP spid="64521" grpId="0"/>
      <p:bldP spid="64522" grpId="0"/>
      <p:bldP spid="64523" grpId="0"/>
      <p:bldP spid="64524" grpId="0"/>
      <p:bldP spid="64525" grpId="0"/>
      <p:bldP spid="64526" grpId="0"/>
      <p:bldP spid="64527" grpId="0"/>
      <p:bldP spid="64528" grpId="0"/>
      <p:bldP spid="64529" grpId="0"/>
      <p:bldP spid="64530" grpId="0"/>
      <p:bldP spid="645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371600" y="260350"/>
            <a:ext cx="7772400" cy="1143000"/>
          </a:xfrm>
        </p:spPr>
        <p:txBody>
          <a:bodyPr/>
          <a:lstStyle/>
          <a:p>
            <a:pPr algn="r"/>
            <a:r>
              <a:rPr lang="pl-PL" sz="3200" smtClean="0">
                <a:latin typeface="Century Gothic" pitchFamily="34" charset="0"/>
              </a:rPr>
              <a:t>Produkt jako element marketingu mix</a:t>
            </a:r>
          </a:p>
        </p:txBody>
      </p:sp>
      <p:sp>
        <p:nvSpPr>
          <p:cNvPr id="22531" name="Rectangle 3"/>
          <p:cNvSpPr>
            <a:spLocks noGrp="1" noChangeArrowheads="1"/>
          </p:cNvSpPr>
          <p:nvPr>
            <p:ph sz="quarter" idx="1"/>
          </p:nvPr>
        </p:nvSpPr>
        <p:spPr>
          <a:xfrm>
            <a:off x="914400" y="1600200"/>
            <a:ext cx="8050213" cy="4530725"/>
          </a:xfrm>
        </p:spPr>
        <p:txBody>
          <a:bodyPr/>
          <a:lstStyle/>
          <a:p>
            <a:pPr algn="ctr">
              <a:buFont typeface="Wingdings" pitchFamily="2" charset="2"/>
              <a:buNone/>
            </a:pPr>
            <a:r>
              <a:rPr lang="pl-PL" smtClean="0">
                <a:latin typeface="Comic Sans MS" pitchFamily="66" charset="0"/>
              </a:rPr>
              <a:t>	</a:t>
            </a:r>
            <a:r>
              <a:rPr lang="pl-PL" smtClean="0">
                <a:latin typeface="Century Gothic" pitchFamily="34" charset="0"/>
              </a:rPr>
              <a:t>Klasyfikacja produktów</a:t>
            </a:r>
          </a:p>
          <a:p>
            <a:pPr algn="r">
              <a:buFont typeface="Wingdings" pitchFamily="2" charset="2"/>
              <a:buNone/>
            </a:pPr>
            <a:endParaRPr lang="pl-PL" smtClean="0">
              <a:latin typeface="Century Gothic" pitchFamily="34" charset="0"/>
            </a:endParaRPr>
          </a:p>
          <a:p>
            <a:pPr>
              <a:buFont typeface="Wingdings" pitchFamily="2" charset="2"/>
              <a:buNone/>
            </a:pPr>
            <a:r>
              <a:rPr lang="pl-PL" smtClean="0">
                <a:latin typeface="Century Gothic" pitchFamily="34" charset="0"/>
              </a:rPr>
              <a:t>	Kryterium – odbiorca produktu</a:t>
            </a:r>
          </a:p>
          <a:p>
            <a:pPr>
              <a:buFont typeface="Wingdings" pitchFamily="2" charset="2"/>
              <a:buNone/>
            </a:pPr>
            <a:endParaRPr lang="pl-PL" smtClean="0">
              <a:latin typeface="Century Gothic" pitchFamily="34" charset="0"/>
            </a:endParaRPr>
          </a:p>
          <a:p>
            <a:pPr lvl="2">
              <a:buClr>
                <a:schemeClr val="tx1"/>
              </a:buClr>
              <a:buSzPct val="75000"/>
              <a:buFontTx/>
              <a:buChar char="o"/>
            </a:pPr>
            <a:r>
              <a:rPr lang="pl-PL" sz="2600" smtClean="0">
                <a:latin typeface="Century Gothic" pitchFamily="34" charset="0"/>
              </a:rPr>
              <a:t>Produkty konsumpcyjne</a:t>
            </a:r>
          </a:p>
          <a:p>
            <a:pPr lvl="2">
              <a:buClr>
                <a:schemeClr val="tx1"/>
              </a:buClr>
              <a:buSzPct val="75000"/>
              <a:buFontTx/>
              <a:buChar char="o"/>
            </a:pPr>
            <a:endParaRPr lang="pl-PL" sz="2600" smtClean="0">
              <a:latin typeface="Century Gothic" pitchFamily="34" charset="0"/>
            </a:endParaRPr>
          </a:p>
          <a:p>
            <a:pPr lvl="2">
              <a:buClr>
                <a:schemeClr val="tx1"/>
              </a:buClr>
              <a:buSzPct val="75000"/>
              <a:buFontTx/>
              <a:buChar char="o"/>
            </a:pPr>
            <a:r>
              <a:rPr lang="pl-PL" sz="2600" smtClean="0">
                <a:latin typeface="Century Gothic" pitchFamily="34" charset="0"/>
              </a:rPr>
              <a:t>Produkty przemysłowe (zaopatrzeniowe</a:t>
            </a:r>
            <a:r>
              <a:rPr lang="pl-PL" sz="2500" smtClean="0">
                <a:latin typeface="Century Gothic" pitchFamily="34" charset="0"/>
              </a:rPr>
              <a:t>)</a:t>
            </a:r>
          </a:p>
          <a:p>
            <a:pPr lvl="1">
              <a:buClr>
                <a:schemeClr val="tx1"/>
              </a:buClr>
              <a:buFontTx/>
              <a:buChar char="o"/>
            </a:pPr>
            <a:endParaRPr lang="pl-PL" sz="2800" smtClean="0">
              <a:latin typeface="Century Gothic" pitchFamily="34" charset="0"/>
            </a:endParaRPr>
          </a:p>
          <a:p>
            <a:pPr>
              <a:buFont typeface="Wingdings" pitchFamily="2" charset="2"/>
              <a:buNone/>
            </a:pPr>
            <a:endParaRPr lang="pl-PL" smtClean="0">
              <a:latin typeface="Century Gothic" pitchFamily="34" charset="0"/>
            </a:endParaRPr>
          </a:p>
          <a:p>
            <a:endParaRPr lang="pl-PL"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371600" y="260350"/>
            <a:ext cx="7772400" cy="1143000"/>
          </a:xfrm>
        </p:spPr>
        <p:txBody>
          <a:bodyPr/>
          <a:lstStyle/>
          <a:p>
            <a:pPr algn="r"/>
            <a:r>
              <a:rPr lang="pl-PL" sz="3200" smtClean="0">
                <a:latin typeface="Century Gothic" pitchFamily="34" charset="0"/>
              </a:rPr>
              <a:t>Produkt jako element marketingu mix</a:t>
            </a:r>
          </a:p>
        </p:txBody>
      </p:sp>
      <p:sp>
        <p:nvSpPr>
          <p:cNvPr id="23555" name="Rectangle 3"/>
          <p:cNvSpPr>
            <a:spLocks noGrp="1" noChangeArrowheads="1"/>
          </p:cNvSpPr>
          <p:nvPr>
            <p:ph sz="quarter" idx="1"/>
          </p:nvPr>
        </p:nvSpPr>
        <p:spPr>
          <a:xfrm>
            <a:off x="914400" y="1600200"/>
            <a:ext cx="8050213" cy="4530725"/>
          </a:xfrm>
        </p:spPr>
        <p:txBody>
          <a:bodyPr/>
          <a:lstStyle/>
          <a:p>
            <a:pPr algn="ctr">
              <a:buFont typeface="Wingdings" pitchFamily="2" charset="2"/>
              <a:buNone/>
            </a:pPr>
            <a:r>
              <a:rPr lang="pl-PL" sz="2400" b="1" smtClean="0">
                <a:latin typeface="Century Gothic" pitchFamily="34" charset="0"/>
              </a:rPr>
              <a:t>Klasyfikacja produktów konsumpcyjnych</a:t>
            </a:r>
          </a:p>
          <a:p>
            <a:pPr algn="ctr">
              <a:buFont typeface="Wingdings" pitchFamily="2" charset="2"/>
              <a:buNone/>
            </a:pPr>
            <a:endParaRPr lang="pl-PL" sz="2400" b="1" smtClean="0">
              <a:latin typeface="Century Gothic" pitchFamily="34" charset="0"/>
            </a:endParaRPr>
          </a:p>
          <a:p>
            <a:pPr>
              <a:buClr>
                <a:schemeClr val="tx1"/>
              </a:buClr>
              <a:buSzPct val="70000"/>
              <a:buFont typeface="Wingdings" pitchFamily="2" charset="2"/>
              <a:buBlip>
                <a:blip r:embed="rId2"/>
              </a:buBlip>
            </a:pPr>
            <a:r>
              <a:rPr lang="pl-PL" sz="2400" b="1" smtClean="0">
                <a:latin typeface="Century Gothic" pitchFamily="34" charset="0"/>
              </a:rPr>
              <a:t>Kryterium - trwałość i materialność</a:t>
            </a:r>
          </a:p>
          <a:p>
            <a:pPr lvl="2">
              <a:buClr>
                <a:schemeClr val="tx1"/>
              </a:buClr>
              <a:buSzPct val="75000"/>
              <a:buFontTx/>
              <a:buChar char="o"/>
            </a:pPr>
            <a:r>
              <a:rPr lang="pl-PL" sz="2400" smtClean="0">
                <a:latin typeface="Century Gothic" pitchFamily="34" charset="0"/>
              </a:rPr>
              <a:t>Dobra nietrwałe </a:t>
            </a:r>
            <a:r>
              <a:rPr lang="pl-PL" smtClean="0">
                <a:latin typeface="Century Gothic" pitchFamily="34" charset="0"/>
              </a:rPr>
              <a:t>(o krótkim użytkowaniu)</a:t>
            </a:r>
          </a:p>
          <a:p>
            <a:pPr lvl="2">
              <a:buClr>
                <a:schemeClr val="tx1"/>
              </a:buClr>
              <a:buSzPct val="75000"/>
              <a:buFontTx/>
              <a:buChar char="o"/>
            </a:pPr>
            <a:r>
              <a:rPr lang="pl-PL" sz="2400" smtClean="0">
                <a:latin typeface="Century Gothic" pitchFamily="34" charset="0"/>
              </a:rPr>
              <a:t>Dobra trwałe </a:t>
            </a:r>
            <a:r>
              <a:rPr lang="pl-PL" smtClean="0">
                <a:latin typeface="Century Gothic" pitchFamily="34" charset="0"/>
              </a:rPr>
              <a:t>(długotrwałego użytkowania)</a:t>
            </a:r>
          </a:p>
          <a:p>
            <a:pPr lvl="2">
              <a:buClr>
                <a:schemeClr val="tx1"/>
              </a:buClr>
              <a:buSzPct val="75000"/>
              <a:buFontTx/>
              <a:buChar char="o"/>
            </a:pPr>
            <a:r>
              <a:rPr lang="pl-PL" sz="2400" smtClean="0">
                <a:latin typeface="Century Gothic" pitchFamily="34" charset="0"/>
              </a:rPr>
              <a:t>Usługi</a:t>
            </a:r>
          </a:p>
          <a:p>
            <a:endParaRPr lang="pl-PL" sz="2400" smtClean="0">
              <a:latin typeface="Century Gothic" pitchFamily="34" charset="0"/>
            </a:endParaRPr>
          </a:p>
          <a:p>
            <a:pPr>
              <a:buFont typeface="Wingdings" pitchFamily="2" charset="2"/>
              <a:buNone/>
            </a:pPr>
            <a:endParaRPr lang="pl-PL" sz="2000" smtClean="0">
              <a:latin typeface="Century Gothic" pitchFamily="34" charset="0"/>
            </a:endParaRPr>
          </a:p>
          <a:p>
            <a:endParaRPr lang="pl-PL"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71600" y="765175"/>
            <a:ext cx="7772400" cy="419100"/>
          </a:xfrm>
        </p:spPr>
        <p:txBody>
          <a:bodyPr/>
          <a:lstStyle/>
          <a:p>
            <a:pPr algn="r"/>
            <a:r>
              <a:rPr lang="pl-PL" sz="3200" smtClean="0">
                <a:latin typeface="Century Gothic" pitchFamily="34" charset="0"/>
              </a:rPr>
              <a:t>Produkt jako element marketingu mix</a:t>
            </a:r>
          </a:p>
        </p:txBody>
      </p:sp>
      <p:sp>
        <p:nvSpPr>
          <p:cNvPr id="24579" name="Rectangle 3"/>
          <p:cNvSpPr>
            <a:spLocks noGrp="1" noChangeArrowheads="1"/>
          </p:cNvSpPr>
          <p:nvPr>
            <p:ph sz="quarter" idx="1"/>
          </p:nvPr>
        </p:nvSpPr>
        <p:spPr>
          <a:xfrm>
            <a:off x="609600" y="1700213"/>
            <a:ext cx="8534400" cy="5410200"/>
          </a:xfrm>
        </p:spPr>
        <p:txBody>
          <a:bodyPr/>
          <a:lstStyle/>
          <a:p>
            <a:pPr>
              <a:buFont typeface="Wingdings" pitchFamily="2" charset="2"/>
              <a:buNone/>
            </a:pPr>
            <a:r>
              <a:rPr lang="pl-PL" b="1" smtClean="0">
                <a:latin typeface="Century Gothic" pitchFamily="34" charset="0"/>
              </a:rPr>
              <a:t>	Asortyment </a:t>
            </a:r>
          </a:p>
          <a:p>
            <a:pPr lvl="1">
              <a:buFont typeface="Wingdings" pitchFamily="2" charset="2"/>
              <a:buNone/>
            </a:pPr>
            <a:r>
              <a:rPr lang="pl-PL" b="1" smtClean="0">
                <a:latin typeface="Century Gothic" pitchFamily="34" charset="0"/>
              </a:rPr>
              <a:t>	</a:t>
            </a:r>
            <a:r>
              <a:rPr lang="pl-PL" sz="2800" smtClean="0">
                <a:latin typeface="Century Gothic" pitchFamily="34" charset="0"/>
              </a:rPr>
              <a:t>to grupa produktów, które są ze sobą ściśle powiązane, ponieważ zaspokajają określony zestaw potrzeb, są razem stosowane, są sprzedawane tej samej grupie konsumentów, są rozprowadzane za pośrednictwem tych samych kanałów dystrybucji oraz mieszczą się w tym samym przedziale cenowym</a:t>
            </a:r>
            <a:r>
              <a:rPr lang="pl-PL" sz="2800" smtClean="0"/>
              <a:t>.</a:t>
            </a:r>
          </a:p>
          <a:p>
            <a:pPr>
              <a:buFont typeface="Wingdings" pitchFamily="2" charset="2"/>
              <a:buNone/>
            </a:pPr>
            <a:endParaRPr lang="pl-PL" sz="3200" smtClean="0"/>
          </a:p>
          <a:p>
            <a:endParaRPr lang="pl-PL" sz="1800" smtClean="0">
              <a:latin typeface="Comic Sans MS" pitchFamily="66" charset="0"/>
            </a:endParaRPr>
          </a:p>
          <a:p>
            <a:endParaRPr lang="pl-PL" sz="1800" smtClean="0">
              <a:latin typeface="Comic Sans MS"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371600" y="765175"/>
            <a:ext cx="7772400" cy="419100"/>
          </a:xfrm>
        </p:spPr>
        <p:txBody>
          <a:bodyPr/>
          <a:lstStyle/>
          <a:p>
            <a:pPr algn="r"/>
            <a:r>
              <a:rPr lang="pl-PL" sz="3200" smtClean="0">
                <a:latin typeface="Century Gothic" pitchFamily="34" charset="0"/>
              </a:rPr>
              <a:t>Produkt jako element marketingu mix</a:t>
            </a:r>
          </a:p>
        </p:txBody>
      </p:sp>
      <p:sp>
        <p:nvSpPr>
          <p:cNvPr id="25603" name="Rectangle 3"/>
          <p:cNvSpPr>
            <a:spLocks noGrp="1" noChangeArrowheads="1"/>
          </p:cNvSpPr>
          <p:nvPr>
            <p:ph sz="quarter" idx="1"/>
          </p:nvPr>
        </p:nvSpPr>
        <p:spPr>
          <a:xfrm>
            <a:off x="609600" y="1447800"/>
            <a:ext cx="8534400" cy="5410200"/>
          </a:xfrm>
        </p:spPr>
        <p:txBody>
          <a:bodyPr/>
          <a:lstStyle/>
          <a:p>
            <a:pPr>
              <a:lnSpc>
                <a:spcPct val="80000"/>
              </a:lnSpc>
              <a:buFont typeface="Wingdings" pitchFamily="2" charset="2"/>
              <a:buNone/>
            </a:pPr>
            <a:r>
              <a:rPr lang="pl-PL" b="1" smtClean="0">
                <a:latin typeface="Century Gothic" pitchFamily="34" charset="0"/>
              </a:rPr>
              <a:t>Pozycja asortymentowa</a:t>
            </a:r>
            <a:r>
              <a:rPr lang="pl-PL" smtClean="0">
                <a:latin typeface="Century Gothic" pitchFamily="34" charset="0"/>
              </a:rPr>
              <a:t> </a:t>
            </a:r>
          </a:p>
          <a:p>
            <a:pPr lvl="1">
              <a:lnSpc>
                <a:spcPct val="80000"/>
              </a:lnSpc>
              <a:buFont typeface="Wingdings" pitchFamily="2" charset="2"/>
              <a:buNone/>
            </a:pPr>
            <a:r>
              <a:rPr lang="pl-PL" smtClean="0">
                <a:latin typeface="Century Gothic" pitchFamily="34" charset="0"/>
              </a:rPr>
              <a:t>	konkretny produkt określony przez rodzaj, wielkość lub cenę</a:t>
            </a:r>
          </a:p>
          <a:p>
            <a:pPr lvl="1">
              <a:lnSpc>
                <a:spcPct val="80000"/>
              </a:lnSpc>
              <a:buFont typeface="Wingdings" pitchFamily="2" charset="2"/>
              <a:buNone/>
            </a:pPr>
            <a:endParaRPr lang="pl-PL" smtClean="0">
              <a:latin typeface="Century Gothic" pitchFamily="34" charset="0"/>
            </a:endParaRPr>
          </a:p>
          <a:p>
            <a:pPr>
              <a:lnSpc>
                <a:spcPct val="80000"/>
              </a:lnSpc>
              <a:buFont typeface="Wingdings" pitchFamily="2" charset="2"/>
              <a:buNone/>
            </a:pPr>
            <a:r>
              <a:rPr lang="pl-PL" b="1" smtClean="0">
                <a:latin typeface="Century Gothic" pitchFamily="34" charset="0"/>
              </a:rPr>
              <a:t>Szerokość asortymentów</a:t>
            </a:r>
          </a:p>
          <a:p>
            <a:pPr>
              <a:lnSpc>
                <a:spcPct val="80000"/>
              </a:lnSpc>
              <a:buFont typeface="Wingdings" pitchFamily="2" charset="2"/>
              <a:buNone/>
            </a:pPr>
            <a:r>
              <a:rPr lang="pl-PL" smtClean="0">
                <a:latin typeface="Century Gothic" pitchFamily="34" charset="0"/>
              </a:rPr>
              <a:t>		</a:t>
            </a:r>
            <a:r>
              <a:rPr lang="pl-PL" sz="2400" smtClean="0">
                <a:latin typeface="Century Gothic" pitchFamily="34" charset="0"/>
              </a:rPr>
              <a:t>liczba oferowanych asortymentów</a:t>
            </a:r>
          </a:p>
          <a:p>
            <a:pPr>
              <a:lnSpc>
                <a:spcPct val="80000"/>
              </a:lnSpc>
              <a:buFont typeface="Wingdings" pitchFamily="2" charset="2"/>
              <a:buNone/>
            </a:pPr>
            <a:endParaRPr lang="pl-PL" sz="2400" smtClean="0">
              <a:latin typeface="Century Gothic" pitchFamily="34" charset="0"/>
            </a:endParaRPr>
          </a:p>
          <a:p>
            <a:pPr>
              <a:lnSpc>
                <a:spcPct val="80000"/>
              </a:lnSpc>
              <a:buFont typeface="Wingdings" pitchFamily="2" charset="2"/>
              <a:buNone/>
            </a:pPr>
            <a:r>
              <a:rPr lang="pl-PL" b="1" smtClean="0">
                <a:latin typeface="Century Gothic" pitchFamily="34" charset="0"/>
              </a:rPr>
              <a:t>Głębokość asortymentu</a:t>
            </a:r>
            <a:r>
              <a:rPr lang="pl-PL" smtClean="0">
                <a:latin typeface="Century Gothic" pitchFamily="34" charset="0"/>
              </a:rPr>
              <a:t> </a:t>
            </a:r>
          </a:p>
          <a:p>
            <a:pPr>
              <a:lnSpc>
                <a:spcPct val="80000"/>
              </a:lnSpc>
              <a:buFont typeface="Wingdings" pitchFamily="2" charset="2"/>
              <a:buNone/>
            </a:pPr>
            <a:r>
              <a:rPr lang="pl-PL" smtClean="0">
                <a:latin typeface="Century Gothic" pitchFamily="34" charset="0"/>
              </a:rPr>
              <a:t>		</a:t>
            </a:r>
            <a:r>
              <a:rPr lang="pl-PL" sz="2400" smtClean="0">
                <a:latin typeface="Century Gothic" pitchFamily="34" charset="0"/>
              </a:rPr>
              <a:t>liczba pozycji w asortymencie</a:t>
            </a:r>
          </a:p>
          <a:p>
            <a:pPr>
              <a:lnSpc>
                <a:spcPct val="80000"/>
              </a:lnSpc>
              <a:buFont typeface="Wingdings" pitchFamily="2" charset="2"/>
              <a:buNone/>
            </a:pPr>
            <a:endParaRPr lang="pl-PL" sz="2400" smtClean="0">
              <a:latin typeface="Century Gothic" pitchFamily="34" charset="0"/>
            </a:endParaRPr>
          </a:p>
          <a:p>
            <a:pPr>
              <a:lnSpc>
                <a:spcPct val="80000"/>
              </a:lnSpc>
              <a:buFont typeface="Wingdings" pitchFamily="2" charset="2"/>
              <a:buNone/>
            </a:pPr>
            <a:r>
              <a:rPr lang="pl-PL" b="1" smtClean="0">
                <a:latin typeface="Century Gothic" pitchFamily="34" charset="0"/>
              </a:rPr>
              <a:t>Mix produktu</a:t>
            </a:r>
            <a:r>
              <a:rPr lang="pl-PL" smtClean="0">
                <a:latin typeface="Century Gothic" pitchFamily="34" charset="0"/>
              </a:rPr>
              <a:t> </a:t>
            </a:r>
          </a:p>
          <a:p>
            <a:pPr>
              <a:lnSpc>
                <a:spcPct val="80000"/>
              </a:lnSpc>
              <a:buFont typeface="Wingdings" pitchFamily="2" charset="2"/>
              <a:buNone/>
            </a:pPr>
            <a:r>
              <a:rPr lang="pl-PL" smtClean="0">
                <a:latin typeface="Century Gothic" pitchFamily="34" charset="0"/>
              </a:rPr>
              <a:t>		</a:t>
            </a:r>
            <a:r>
              <a:rPr lang="pl-PL" sz="2400" smtClean="0">
                <a:latin typeface="Century Gothic" pitchFamily="34" charset="0"/>
              </a:rPr>
              <a:t>liczba oferowanych asortymentów i liczba 	pozycji 	w asortymencie</a:t>
            </a:r>
          </a:p>
          <a:p>
            <a:pPr>
              <a:lnSpc>
                <a:spcPct val="80000"/>
              </a:lnSpc>
              <a:buFont typeface="Wingdings" pitchFamily="2" charset="2"/>
              <a:buNone/>
            </a:pPr>
            <a:endParaRPr lang="pl-PL" smtClean="0"/>
          </a:p>
          <a:p>
            <a:pPr>
              <a:lnSpc>
                <a:spcPct val="80000"/>
              </a:lnSpc>
            </a:pPr>
            <a:endParaRPr lang="pl-PL" sz="1600" smtClean="0">
              <a:latin typeface="Comic Sans MS" pitchFamily="66" charset="0"/>
            </a:endParaRPr>
          </a:p>
          <a:p>
            <a:pPr>
              <a:lnSpc>
                <a:spcPct val="80000"/>
              </a:lnSpc>
            </a:pPr>
            <a:endParaRPr lang="pl-PL" sz="1600" smtClean="0">
              <a:latin typeface="Comic Sans MS"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371600" y="260350"/>
            <a:ext cx="7772400" cy="1143000"/>
          </a:xfrm>
        </p:spPr>
        <p:txBody>
          <a:bodyPr/>
          <a:lstStyle/>
          <a:p>
            <a:pPr algn="r"/>
            <a:r>
              <a:rPr lang="pl-PL" sz="3200" smtClean="0">
                <a:latin typeface="Century Gothic" pitchFamily="34" charset="0"/>
              </a:rPr>
              <a:t>Produkt jako element marketingu mix</a:t>
            </a:r>
            <a:br>
              <a:rPr lang="pl-PL" sz="3200" smtClean="0">
                <a:latin typeface="Century Gothic" pitchFamily="34" charset="0"/>
              </a:rPr>
            </a:br>
            <a:r>
              <a:rPr lang="pl-PL" sz="2800" smtClean="0">
                <a:latin typeface="Century Gothic" pitchFamily="34" charset="0"/>
              </a:rPr>
              <a:t>Nowe produkty</a:t>
            </a:r>
          </a:p>
        </p:txBody>
      </p:sp>
      <p:sp>
        <p:nvSpPr>
          <p:cNvPr id="26627" name="Rectangle 3"/>
          <p:cNvSpPr>
            <a:spLocks noGrp="1" noChangeArrowheads="1"/>
          </p:cNvSpPr>
          <p:nvPr>
            <p:ph sz="quarter" idx="1"/>
          </p:nvPr>
        </p:nvSpPr>
        <p:spPr>
          <a:xfrm>
            <a:off x="914400" y="1600200"/>
            <a:ext cx="7905750" cy="4924425"/>
          </a:xfrm>
        </p:spPr>
        <p:txBody>
          <a:bodyPr/>
          <a:lstStyle/>
          <a:p>
            <a:pPr>
              <a:buClr>
                <a:schemeClr val="tx1"/>
              </a:buClr>
              <a:buFont typeface="Wingdings" pitchFamily="2" charset="2"/>
              <a:buNone/>
            </a:pPr>
            <a:r>
              <a:rPr lang="pl-PL" b="1" smtClean="0">
                <a:latin typeface="Century Gothic" pitchFamily="34" charset="0"/>
              </a:rPr>
              <a:t>Nowy produkt</a:t>
            </a:r>
          </a:p>
          <a:p>
            <a:pPr lvl="1">
              <a:buClr>
                <a:schemeClr val="tx1"/>
              </a:buClr>
              <a:buFontTx/>
              <a:buChar char="o"/>
            </a:pPr>
            <a:r>
              <a:rPr lang="pl-PL" b="1" smtClean="0">
                <a:latin typeface="Century Gothic" pitchFamily="34" charset="0"/>
              </a:rPr>
              <a:t>Nowość w porównaniu z istniejącymi produktami</a:t>
            </a:r>
            <a:r>
              <a:rPr lang="pl-PL" sz="2200" smtClean="0">
                <a:latin typeface="Century Gothic" pitchFamily="34" charset="0"/>
              </a:rPr>
              <a:t> (różnice w stosunku do istniejącego produktu pod względem funkcjonalnym)</a:t>
            </a:r>
          </a:p>
          <a:p>
            <a:pPr lvl="1">
              <a:buClr>
                <a:schemeClr val="tx1"/>
              </a:buClr>
              <a:buFontTx/>
              <a:buChar char="o"/>
            </a:pPr>
            <a:endParaRPr lang="pl-PL" sz="2200" smtClean="0">
              <a:latin typeface="Century Gothic" pitchFamily="34" charset="0"/>
            </a:endParaRPr>
          </a:p>
          <a:p>
            <a:pPr lvl="1">
              <a:buClr>
                <a:schemeClr val="tx1"/>
              </a:buClr>
              <a:buFontTx/>
              <a:buChar char="o"/>
            </a:pPr>
            <a:r>
              <a:rPr lang="pl-PL" b="1" smtClean="0">
                <a:latin typeface="Century Gothic" pitchFamily="34" charset="0"/>
              </a:rPr>
              <a:t>Nowość w kategoriach prawnych</a:t>
            </a:r>
            <a:r>
              <a:rPr lang="pl-PL" sz="2200" smtClean="0">
                <a:latin typeface="Century Gothic" pitchFamily="34" charset="0"/>
              </a:rPr>
              <a:t> (okres obecności produktu na rynku)</a:t>
            </a:r>
          </a:p>
          <a:p>
            <a:pPr lvl="1">
              <a:buClr>
                <a:schemeClr val="tx1"/>
              </a:buClr>
              <a:buFontTx/>
              <a:buChar char="o"/>
            </a:pPr>
            <a:endParaRPr lang="pl-PL" sz="2200" smtClean="0">
              <a:latin typeface="Century Gothic" pitchFamily="34" charset="0"/>
            </a:endParaRPr>
          </a:p>
          <a:p>
            <a:pPr lvl="1">
              <a:buClr>
                <a:schemeClr val="tx1"/>
              </a:buClr>
              <a:buFontTx/>
              <a:buChar char="o"/>
            </a:pPr>
            <a:r>
              <a:rPr lang="pl-PL" b="1" smtClean="0">
                <a:latin typeface="Century Gothic" pitchFamily="34" charset="0"/>
              </a:rPr>
              <a:t>Nowość z punktu widzenia przedsiębiorstwa</a:t>
            </a:r>
          </a:p>
          <a:p>
            <a:pPr lvl="1">
              <a:buClr>
                <a:schemeClr val="tx1"/>
              </a:buClr>
              <a:buFontTx/>
              <a:buChar char="o"/>
            </a:pPr>
            <a:r>
              <a:rPr lang="pl-PL" b="1" smtClean="0">
                <a:latin typeface="Century Gothic" pitchFamily="34" charset="0"/>
              </a:rPr>
              <a:t>Nowość z punktu widzenie klienta </a:t>
            </a:r>
          </a:p>
          <a:p>
            <a:pPr lvl="1">
              <a:buClr>
                <a:schemeClr val="tx1"/>
              </a:buClr>
              <a:buFontTx/>
              <a:buChar char="o"/>
            </a:pPr>
            <a:endParaRPr lang="pl-PL" b="1" smtClean="0">
              <a:latin typeface="Century Gothic" pitchFamily="34" charset="0"/>
            </a:endParaRPr>
          </a:p>
          <a:p>
            <a:pPr lvl="1">
              <a:buClr>
                <a:schemeClr val="tx1"/>
              </a:buClr>
              <a:buFontTx/>
              <a:buChar char="o"/>
            </a:pPr>
            <a:endParaRPr lang="pl-PL" sz="2200" smtClean="0">
              <a:latin typeface="Century Gothic" pitchFamily="34" charset="0"/>
            </a:endParaRPr>
          </a:p>
          <a:p>
            <a:pPr>
              <a:buFont typeface="Wingdings" pitchFamily="2" charset="2"/>
              <a:buNone/>
            </a:pPr>
            <a:endParaRPr lang="pl-PL" sz="1600" smtClean="0">
              <a:latin typeface="Century Gothic" pitchFamily="34" charset="0"/>
            </a:endParaRPr>
          </a:p>
          <a:p>
            <a:endParaRPr lang="pl-PL" sz="2000" smtClean="0">
              <a:latin typeface="Century Gothic"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title"/>
          </p:nvPr>
        </p:nvSpPr>
        <p:spPr>
          <a:xfrm>
            <a:off x="395288" y="277813"/>
            <a:ext cx="8748712" cy="1143000"/>
          </a:xfrm>
          <a:noFill/>
        </p:spPr>
        <p:txBody>
          <a:bodyPr/>
          <a:lstStyle/>
          <a:p>
            <a:pPr algn="r"/>
            <a:r>
              <a:rPr lang="pl-PL" sz="3200" smtClean="0">
                <a:latin typeface="Century Gothic" pitchFamily="34" charset="0"/>
              </a:rPr>
              <a:t>Produkt jako element marketingu mix</a:t>
            </a:r>
            <a:r>
              <a:rPr lang="pl-PL" sz="3600" smtClean="0">
                <a:latin typeface="Century Gothic" pitchFamily="34" charset="0"/>
              </a:rPr>
              <a:t/>
            </a:r>
            <a:br>
              <a:rPr lang="pl-PL" sz="3600" smtClean="0">
                <a:latin typeface="Century Gothic" pitchFamily="34" charset="0"/>
              </a:rPr>
            </a:br>
            <a:r>
              <a:rPr lang="pl-PL" sz="2800" smtClean="0">
                <a:latin typeface="Century Gothic" pitchFamily="34" charset="0"/>
              </a:rPr>
              <a:t>Nowe produkty</a:t>
            </a:r>
          </a:p>
        </p:txBody>
      </p:sp>
      <p:pic>
        <p:nvPicPr>
          <p:cNvPr id="27651" name="Picture 2"/>
          <p:cNvPicPr>
            <a:picLocks noGrp="1" noChangeAspect="1" noChangeArrowheads="1"/>
          </p:cNvPicPr>
          <p:nvPr>
            <p:ph sz="quarter" idx="1"/>
          </p:nvPr>
        </p:nvPicPr>
        <p:blipFill>
          <a:blip r:embed="rId2" cstate="print"/>
          <a:srcRect/>
          <a:stretch>
            <a:fillRect/>
          </a:stretch>
        </p:blipFill>
        <p:spPr>
          <a:xfrm>
            <a:off x="323850" y="1557338"/>
            <a:ext cx="8820150" cy="5111750"/>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371600" y="765175"/>
            <a:ext cx="7772400" cy="419100"/>
          </a:xfrm>
        </p:spPr>
        <p:txBody>
          <a:bodyPr/>
          <a:lstStyle/>
          <a:p>
            <a:pPr algn="r"/>
            <a:r>
              <a:rPr lang="pl-PL" sz="3200" smtClean="0">
                <a:latin typeface="Century Gothic" pitchFamily="34" charset="0"/>
              </a:rPr>
              <a:t>Produkt jako element marketingu mix</a:t>
            </a:r>
          </a:p>
        </p:txBody>
      </p:sp>
      <p:sp>
        <p:nvSpPr>
          <p:cNvPr id="28675" name="Rectangle 3"/>
          <p:cNvSpPr>
            <a:spLocks noGrp="1" noChangeArrowheads="1"/>
          </p:cNvSpPr>
          <p:nvPr>
            <p:ph sz="quarter" idx="1"/>
          </p:nvPr>
        </p:nvSpPr>
        <p:spPr>
          <a:xfrm>
            <a:off x="900113" y="1700213"/>
            <a:ext cx="8534400" cy="5410200"/>
          </a:xfrm>
        </p:spPr>
        <p:txBody>
          <a:bodyPr/>
          <a:lstStyle/>
          <a:p>
            <a:pPr>
              <a:buFont typeface="Wingdings" pitchFamily="2" charset="2"/>
              <a:buNone/>
            </a:pPr>
            <a:r>
              <a:rPr lang="pl-PL" b="1" smtClean="0">
                <a:latin typeface="Century Gothic" pitchFamily="34" charset="0"/>
              </a:rPr>
              <a:t>Dlaczego produkty ponoszą fiasko?</a:t>
            </a:r>
          </a:p>
          <a:p>
            <a:endParaRPr lang="pl-PL" b="1" smtClean="0">
              <a:latin typeface="Century Gothic" pitchFamily="34" charset="0"/>
            </a:endParaRPr>
          </a:p>
          <a:p>
            <a:pPr lvl="1">
              <a:buClr>
                <a:schemeClr val="tx1"/>
              </a:buClr>
              <a:buSzPct val="65000"/>
              <a:buFont typeface="Wingdings" pitchFamily="2" charset="2"/>
              <a:buBlip>
                <a:blip r:embed="rId2"/>
              </a:buBlip>
            </a:pPr>
            <a:r>
              <a:rPr lang="pl-PL" smtClean="0">
                <a:latin typeface="Century Gothic" pitchFamily="34" charset="0"/>
              </a:rPr>
              <a:t>Nieistotne cechy różnicujące</a:t>
            </a:r>
          </a:p>
          <a:p>
            <a:pPr lvl="1">
              <a:buClr>
                <a:schemeClr val="tx1"/>
              </a:buClr>
              <a:buSzPct val="65000"/>
              <a:buFont typeface="Wingdings" pitchFamily="2" charset="2"/>
              <a:buBlip>
                <a:blip r:embed="rId2"/>
              </a:buBlip>
            </a:pPr>
            <a:endParaRPr lang="pl-PL" smtClean="0">
              <a:latin typeface="Century Gothic" pitchFamily="34" charset="0"/>
            </a:endParaRPr>
          </a:p>
          <a:p>
            <a:pPr lvl="1">
              <a:buClr>
                <a:schemeClr val="tx1"/>
              </a:buClr>
              <a:buSzPct val="65000"/>
              <a:buFont typeface="Wingdings" pitchFamily="2" charset="2"/>
              <a:buBlip>
                <a:blip r:embed="rId2"/>
              </a:buBlip>
            </a:pPr>
            <a:r>
              <a:rPr lang="pl-PL" smtClean="0">
                <a:latin typeface="Century Gothic" pitchFamily="34" charset="0"/>
              </a:rPr>
              <a:t>Niedokładna definicja rynku i produktu przed rozpoczęciem opracowywania nowego produktu</a:t>
            </a:r>
          </a:p>
          <a:p>
            <a:pPr lvl="1">
              <a:buClr>
                <a:schemeClr val="tx1"/>
              </a:buClr>
              <a:buSzPct val="65000"/>
              <a:buFont typeface="Wingdings" pitchFamily="2" charset="2"/>
              <a:buBlip>
                <a:blip r:embed="rId2"/>
              </a:buBlip>
            </a:pPr>
            <a:endParaRPr lang="pl-PL" smtClean="0">
              <a:latin typeface="Century Gothic" pitchFamily="34" charset="0"/>
            </a:endParaRPr>
          </a:p>
          <a:p>
            <a:pPr lvl="1">
              <a:buClr>
                <a:schemeClr val="tx1"/>
              </a:buClr>
              <a:buSzPct val="65000"/>
              <a:buFont typeface="Wingdings" pitchFamily="2" charset="2"/>
              <a:buBlip>
                <a:blip r:embed="rId2"/>
              </a:buBlip>
            </a:pPr>
            <a:r>
              <a:rPr lang="pl-PL" smtClean="0">
                <a:latin typeface="Century Gothic" pitchFamily="34" charset="0"/>
              </a:rPr>
              <a:t>Zbyt mała atrakcyjność rynku</a:t>
            </a:r>
          </a:p>
          <a:p>
            <a:pPr lvl="1">
              <a:buClr>
                <a:schemeClr val="tx1"/>
              </a:buClr>
              <a:buFont typeface="Wingdings" pitchFamily="2" charset="2"/>
              <a:buChar char="ü"/>
            </a:pPr>
            <a:endParaRPr lang="pl-PL" smtClean="0">
              <a:latin typeface="Century Gothic" pitchFamily="34" charset="0"/>
            </a:endParaRPr>
          </a:p>
          <a:p>
            <a:endParaRPr lang="pl-PL" sz="1800" smtClean="0">
              <a:latin typeface="Comic Sans MS" pitchFamily="66" charset="0"/>
            </a:endParaRPr>
          </a:p>
          <a:p>
            <a:endParaRPr lang="pl-PL" sz="1800" smtClean="0">
              <a:latin typeface="Comic Sans MS"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371600" y="765175"/>
            <a:ext cx="7772400" cy="419100"/>
          </a:xfrm>
        </p:spPr>
        <p:txBody>
          <a:bodyPr/>
          <a:lstStyle/>
          <a:p>
            <a:pPr algn="r"/>
            <a:r>
              <a:rPr lang="pl-PL" sz="3200" smtClean="0">
                <a:latin typeface="Century Gothic" pitchFamily="34" charset="0"/>
              </a:rPr>
              <a:t>Produkt jako element marketingu mix</a:t>
            </a:r>
          </a:p>
        </p:txBody>
      </p:sp>
      <p:sp>
        <p:nvSpPr>
          <p:cNvPr id="29699" name="Rectangle 3"/>
          <p:cNvSpPr>
            <a:spLocks noGrp="1" noChangeArrowheads="1"/>
          </p:cNvSpPr>
          <p:nvPr>
            <p:ph sz="quarter" idx="1"/>
          </p:nvPr>
        </p:nvSpPr>
        <p:spPr>
          <a:xfrm>
            <a:off x="900113" y="1700213"/>
            <a:ext cx="8534400" cy="5410200"/>
          </a:xfrm>
        </p:spPr>
        <p:txBody>
          <a:bodyPr/>
          <a:lstStyle/>
          <a:p>
            <a:pPr>
              <a:buFont typeface="Wingdings" pitchFamily="2" charset="2"/>
              <a:buNone/>
            </a:pPr>
            <a:r>
              <a:rPr lang="pl-PL" b="1" smtClean="0">
                <a:latin typeface="Century Gothic" pitchFamily="34" charset="0"/>
              </a:rPr>
              <a:t>Dlaczego produkty ponoszą fiasko?</a:t>
            </a:r>
          </a:p>
          <a:p>
            <a:endParaRPr lang="pl-PL" b="1" smtClean="0">
              <a:latin typeface="Century Gothic" pitchFamily="34" charset="0"/>
            </a:endParaRPr>
          </a:p>
          <a:p>
            <a:pPr lvl="1">
              <a:buClr>
                <a:schemeClr val="tx1"/>
              </a:buClr>
              <a:buSzPct val="65000"/>
              <a:buFont typeface="Wingdings" pitchFamily="2" charset="2"/>
              <a:buBlip>
                <a:blip r:embed="rId2"/>
              </a:buBlip>
            </a:pPr>
            <a:r>
              <a:rPr lang="pl-PL" smtClean="0">
                <a:latin typeface="Century Gothic" pitchFamily="34" charset="0"/>
              </a:rPr>
              <a:t>Złe wdrażanie strategii marketingu mix</a:t>
            </a:r>
          </a:p>
          <a:p>
            <a:pPr lvl="1">
              <a:buClr>
                <a:schemeClr val="tx1"/>
              </a:buClr>
              <a:buSzPct val="65000"/>
              <a:buFont typeface="Wingdings" pitchFamily="2" charset="2"/>
              <a:buBlip>
                <a:blip r:embed="rId2"/>
              </a:buBlip>
            </a:pPr>
            <a:endParaRPr lang="pl-PL" smtClean="0">
              <a:latin typeface="Century Gothic" pitchFamily="34" charset="0"/>
            </a:endParaRPr>
          </a:p>
          <a:p>
            <a:pPr lvl="1">
              <a:buClr>
                <a:schemeClr val="tx1"/>
              </a:buClr>
              <a:buSzPct val="65000"/>
              <a:buFont typeface="Wingdings" pitchFamily="2" charset="2"/>
              <a:buBlip>
                <a:blip r:embed="rId2"/>
              </a:buBlip>
            </a:pPr>
            <a:r>
              <a:rPr lang="pl-PL" smtClean="0">
                <a:latin typeface="Century Gothic" pitchFamily="34" charset="0"/>
              </a:rPr>
              <a:t>Niska jakość najważniejszych cech produktu</a:t>
            </a:r>
          </a:p>
          <a:p>
            <a:pPr lvl="1">
              <a:buClr>
                <a:schemeClr val="tx1"/>
              </a:buClr>
              <a:buSzPct val="65000"/>
              <a:buFont typeface="Wingdings" pitchFamily="2" charset="2"/>
              <a:buBlip>
                <a:blip r:embed="rId2"/>
              </a:buBlip>
            </a:pPr>
            <a:endParaRPr lang="pl-PL" smtClean="0">
              <a:latin typeface="Century Gothic" pitchFamily="34" charset="0"/>
            </a:endParaRPr>
          </a:p>
          <a:p>
            <a:pPr lvl="1">
              <a:buClr>
                <a:schemeClr val="tx1"/>
              </a:buClr>
              <a:buSzPct val="65000"/>
              <a:buFont typeface="Wingdings" pitchFamily="2" charset="2"/>
              <a:buBlip>
                <a:blip r:embed="rId2"/>
              </a:buBlip>
            </a:pPr>
            <a:r>
              <a:rPr lang="pl-PL" smtClean="0">
                <a:latin typeface="Century Gothic" pitchFamily="34" charset="0"/>
              </a:rPr>
              <a:t>Niewłaściwy czas wprowadzenia produktu na rynek</a:t>
            </a:r>
          </a:p>
          <a:p>
            <a:pPr lvl="1">
              <a:buClr>
                <a:schemeClr val="tx1"/>
              </a:buClr>
              <a:buSzPct val="65000"/>
              <a:buFont typeface="Wingdings" pitchFamily="2" charset="2"/>
              <a:buBlip>
                <a:blip r:embed="rId2"/>
              </a:buBlip>
            </a:pPr>
            <a:endParaRPr lang="pl-PL" smtClean="0">
              <a:latin typeface="Century Gothic" pitchFamily="34" charset="0"/>
            </a:endParaRPr>
          </a:p>
          <a:p>
            <a:pPr lvl="1">
              <a:buClr>
                <a:schemeClr val="tx1"/>
              </a:buClr>
              <a:buSzPct val="65000"/>
              <a:buFont typeface="Wingdings" pitchFamily="2" charset="2"/>
              <a:buBlip>
                <a:blip r:embed="rId2"/>
              </a:buBlip>
            </a:pPr>
            <a:r>
              <a:rPr lang="pl-PL" smtClean="0">
                <a:latin typeface="Century Gothic" pitchFamily="34" charset="0"/>
              </a:rPr>
              <a:t>Brak ekonomicznego dostępu do nabywców</a:t>
            </a:r>
          </a:p>
          <a:p>
            <a:pPr lvl="1">
              <a:buClr>
                <a:schemeClr val="tx1"/>
              </a:buClr>
              <a:buFont typeface="Wingdings" pitchFamily="2" charset="2"/>
              <a:buChar char="ü"/>
            </a:pPr>
            <a:endParaRPr lang="pl-PL" smtClean="0">
              <a:latin typeface="Century Gothic" pitchFamily="34" charset="0"/>
            </a:endParaRPr>
          </a:p>
          <a:p>
            <a:endParaRPr lang="pl-PL" sz="1800" smtClean="0">
              <a:latin typeface="Comic Sans MS" pitchFamily="66" charset="0"/>
            </a:endParaRPr>
          </a:p>
          <a:p>
            <a:endParaRPr lang="pl-PL" sz="1800" smtClean="0">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r"/>
            <a:r>
              <a:rPr lang="pl-PL" sz="3600" smtClean="0">
                <a:latin typeface="Century Gothic" pitchFamily="34" charset="0"/>
              </a:rPr>
              <a:t>Marketing mix</a:t>
            </a:r>
          </a:p>
        </p:txBody>
      </p:sp>
      <p:sp>
        <p:nvSpPr>
          <p:cNvPr id="12291" name="Rectangle 3"/>
          <p:cNvSpPr>
            <a:spLocks noGrp="1" noChangeArrowheads="1"/>
          </p:cNvSpPr>
          <p:nvPr>
            <p:ph sz="quarter" idx="1"/>
          </p:nvPr>
        </p:nvSpPr>
        <p:spPr>
          <a:xfrm>
            <a:off x="914400" y="1600200"/>
            <a:ext cx="7772400" cy="4924425"/>
          </a:xfrm>
        </p:spPr>
        <p:txBody>
          <a:bodyPr/>
          <a:lstStyle/>
          <a:p>
            <a:pPr>
              <a:lnSpc>
                <a:spcPct val="90000"/>
              </a:lnSpc>
              <a:buFont typeface="Wingdings" pitchFamily="2" charset="2"/>
              <a:buNone/>
            </a:pPr>
            <a:endParaRPr lang="pl-PL" smtClean="0"/>
          </a:p>
          <a:p>
            <a:pPr>
              <a:lnSpc>
                <a:spcPct val="90000"/>
              </a:lnSpc>
              <a:buFont typeface="Wingdings" pitchFamily="2" charset="2"/>
              <a:buNone/>
            </a:pPr>
            <a:r>
              <a:rPr lang="pl-PL" smtClean="0"/>
              <a:t>	</a:t>
            </a:r>
            <a:r>
              <a:rPr lang="pl-PL" smtClean="0">
                <a:latin typeface="Century Gothic" pitchFamily="34" charset="0"/>
              </a:rPr>
              <a:t>Zbiór dających się sterować taktycznych instrumentów marketingowych – produkt, cena, dystrybucja i promocja – których kompozycję firma ustala w taki sposób, aby wywołać pożądaną reakcję na rynku docelowym.</a:t>
            </a:r>
          </a:p>
          <a:p>
            <a:pPr>
              <a:lnSpc>
                <a:spcPct val="90000"/>
              </a:lnSpc>
              <a:buFont typeface="Wingdings" pitchFamily="2" charset="2"/>
              <a:buNone/>
            </a:pPr>
            <a:endParaRPr lang="pl-PL" smtClean="0">
              <a:latin typeface="Century Gothic" pitchFamily="34" charset="0"/>
            </a:endParaRPr>
          </a:p>
          <a:p>
            <a:pPr algn="ctr">
              <a:lnSpc>
                <a:spcPct val="90000"/>
              </a:lnSpc>
              <a:buFont typeface="Wingdings" pitchFamily="2" charset="2"/>
              <a:buNone/>
            </a:pPr>
            <a:r>
              <a:rPr lang="pl-PL" smtClean="0">
                <a:latin typeface="Century Gothic" pitchFamily="34" charset="0"/>
              </a:rPr>
              <a:t>	„Marketing mix składa się ze wszystkiego, czym firma może wpływać na popyt na swe produkty”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1295400" y="1773238"/>
            <a:ext cx="7848600" cy="1971675"/>
          </a:xfrm>
        </p:spPr>
        <p:txBody>
          <a:bodyPr/>
          <a:lstStyle/>
          <a:p>
            <a:r>
              <a:rPr lang="pl-PL" sz="4400" smtClean="0">
                <a:latin typeface="Century Gothic" pitchFamily="34" charset="0"/>
              </a:rPr>
              <a:t>Marka produktu</a:t>
            </a:r>
          </a:p>
        </p:txBody>
      </p:sp>
      <p:sp>
        <p:nvSpPr>
          <p:cNvPr id="30723" name="Rectangle 4"/>
          <p:cNvSpPr>
            <a:spLocks noChangeArrowheads="1"/>
          </p:cNvSpPr>
          <p:nvPr/>
        </p:nvSpPr>
        <p:spPr bwMode="auto">
          <a:xfrm>
            <a:off x="0" y="3000375"/>
            <a:ext cx="9144000" cy="0"/>
          </a:xfrm>
          <a:prstGeom prst="rect">
            <a:avLst/>
          </a:prstGeom>
          <a:noFill/>
          <a:ln w="9525">
            <a:noFill/>
            <a:miter lim="800000"/>
            <a:headEnd/>
            <a:tailEnd/>
          </a:ln>
        </p:spPr>
        <p:txBody>
          <a:bodyPr wrap="none" anchor="ctr">
            <a:spAutoFit/>
          </a:bodyPr>
          <a:lstStyle/>
          <a:p>
            <a:endParaRPr lang="pl-PL"/>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8313" y="0"/>
            <a:ext cx="8385175" cy="808038"/>
          </a:xfrm>
        </p:spPr>
        <p:txBody>
          <a:bodyPr/>
          <a:lstStyle/>
          <a:p>
            <a:pPr algn="r"/>
            <a:r>
              <a:rPr lang="pl-PL" sz="3400" smtClean="0">
                <a:latin typeface="Century Gothic" pitchFamily="34" charset="0"/>
              </a:rPr>
              <a:t>Istota marki</a:t>
            </a:r>
            <a:r>
              <a:rPr lang="pl-PL" smtClean="0"/>
              <a:t> </a:t>
            </a:r>
          </a:p>
        </p:txBody>
      </p:sp>
      <p:sp>
        <p:nvSpPr>
          <p:cNvPr id="31747" name="Rectangle 3"/>
          <p:cNvSpPr>
            <a:spLocks noGrp="1" noChangeArrowheads="1"/>
          </p:cNvSpPr>
          <p:nvPr>
            <p:ph sz="quarter" idx="1"/>
          </p:nvPr>
        </p:nvSpPr>
        <p:spPr>
          <a:xfrm>
            <a:off x="574675" y="1700213"/>
            <a:ext cx="8569325" cy="5329237"/>
          </a:xfrm>
        </p:spPr>
        <p:txBody>
          <a:bodyPr/>
          <a:lstStyle/>
          <a:p>
            <a:pPr>
              <a:lnSpc>
                <a:spcPct val="90000"/>
              </a:lnSpc>
              <a:buFont typeface="Wingdings 3" pitchFamily="18" charset="2"/>
              <a:buChar char="î"/>
            </a:pPr>
            <a:r>
              <a:rPr lang="pl-PL" smtClean="0">
                <a:latin typeface="Century Gothic" pitchFamily="34" charset="0"/>
              </a:rPr>
              <a:t>Marka to suma produktu i dodatkowej wartości z nim związanej </a:t>
            </a:r>
          </a:p>
          <a:p>
            <a:pPr algn="r">
              <a:lnSpc>
                <a:spcPct val="90000"/>
              </a:lnSpc>
              <a:buFont typeface="Wingdings 3" pitchFamily="18" charset="2"/>
              <a:buNone/>
            </a:pPr>
            <a:r>
              <a:rPr lang="pl-PL" sz="1600" smtClean="0">
                <a:latin typeface="Century Gothic" pitchFamily="34" charset="0"/>
              </a:rPr>
              <a:t>[Kotler 1995]</a:t>
            </a:r>
          </a:p>
          <a:p>
            <a:pPr>
              <a:lnSpc>
                <a:spcPct val="90000"/>
              </a:lnSpc>
              <a:buFont typeface="Wingdings 3" pitchFamily="18" charset="2"/>
              <a:buChar char="î"/>
            </a:pPr>
            <a:endParaRPr lang="pl-PL" sz="2400" smtClean="0">
              <a:latin typeface="Century Gothic" pitchFamily="34" charset="0"/>
            </a:endParaRPr>
          </a:p>
          <a:p>
            <a:pPr>
              <a:lnSpc>
                <a:spcPct val="90000"/>
              </a:lnSpc>
              <a:buFont typeface="Wingdings 3" pitchFamily="18" charset="2"/>
              <a:buChar char="î"/>
            </a:pPr>
            <a:endParaRPr lang="pl-PL" sz="2400" smtClean="0">
              <a:latin typeface="Century Gothic" pitchFamily="34" charset="0"/>
            </a:endParaRPr>
          </a:p>
          <a:p>
            <a:pPr>
              <a:lnSpc>
                <a:spcPct val="90000"/>
              </a:lnSpc>
              <a:buFont typeface="Wingdings 3" pitchFamily="18" charset="2"/>
              <a:buChar char="î"/>
            </a:pPr>
            <a:r>
              <a:rPr lang="pl-PL" smtClean="0">
                <a:latin typeface="Century Gothic" pitchFamily="34" charset="0"/>
              </a:rPr>
              <a:t>Marka to produkt, który zapewnia korzyści funkcjonalne łącznie z wartościami dodanymi, które konsumenci cenią w wystarczającym stopniu, aby dokonać zakupu</a:t>
            </a:r>
          </a:p>
          <a:p>
            <a:pPr algn="r">
              <a:lnSpc>
                <a:spcPct val="90000"/>
              </a:lnSpc>
              <a:buFont typeface="Wingdings 3" pitchFamily="18" charset="2"/>
              <a:buNone/>
            </a:pPr>
            <a:r>
              <a:rPr lang="pl-PL" sz="1600" smtClean="0">
                <a:latin typeface="Century Gothic" pitchFamily="34" charset="0"/>
              </a:rPr>
              <a:t>[Jones 1984]</a:t>
            </a:r>
          </a:p>
          <a:p>
            <a:pPr>
              <a:lnSpc>
                <a:spcPct val="90000"/>
              </a:lnSpc>
              <a:buFont typeface="Wingdings" pitchFamily="2" charset="2"/>
              <a:buNone/>
            </a:pPr>
            <a:endParaRPr lang="pl-PL" sz="1600" smtClean="0">
              <a:latin typeface="Century Gothic"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14400" y="277813"/>
            <a:ext cx="7772400" cy="760412"/>
          </a:xfrm>
        </p:spPr>
        <p:txBody>
          <a:bodyPr/>
          <a:lstStyle/>
          <a:p>
            <a:pPr algn="r"/>
            <a:r>
              <a:rPr lang="pl-PL" sz="3400" smtClean="0">
                <a:latin typeface="Century Gothic" pitchFamily="34" charset="0"/>
              </a:rPr>
              <a:t>Kryteria wyboru dobrej marki</a:t>
            </a:r>
          </a:p>
        </p:txBody>
      </p:sp>
      <p:sp>
        <p:nvSpPr>
          <p:cNvPr id="174083" name="Rectangle 3"/>
          <p:cNvSpPr>
            <a:spLocks noGrp="1" noChangeArrowheads="1"/>
          </p:cNvSpPr>
          <p:nvPr>
            <p:ph sz="quarter" idx="1"/>
          </p:nvPr>
        </p:nvSpPr>
        <p:spPr/>
        <p:txBody>
          <a:bodyPr/>
          <a:lstStyle/>
          <a:p>
            <a:pPr marL="609600" indent="-609600">
              <a:lnSpc>
                <a:spcPct val="90000"/>
              </a:lnSpc>
              <a:buFont typeface="Wingdings" pitchFamily="2" charset="2"/>
              <a:buNone/>
            </a:pPr>
            <a:r>
              <a:rPr lang="pl-PL" sz="2400" b="1" smtClean="0">
                <a:latin typeface="Century Gothic" pitchFamily="34" charset="0"/>
              </a:rPr>
              <a:t>Nazwa powinna:</a:t>
            </a:r>
            <a:r>
              <a:rPr lang="pl-PL" sz="2400" smtClean="0">
                <a:latin typeface="Century Gothic" pitchFamily="34" charset="0"/>
              </a:rPr>
              <a:t> </a:t>
            </a:r>
          </a:p>
          <a:p>
            <a:pPr marL="609600" indent="-609600">
              <a:lnSpc>
                <a:spcPct val="90000"/>
              </a:lnSpc>
            </a:pPr>
            <a:r>
              <a:rPr lang="pl-PL" sz="2400" smtClean="0">
                <a:latin typeface="Century Gothic" pitchFamily="34" charset="0"/>
              </a:rPr>
              <a:t>sugerować korzyści</a:t>
            </a:r>
          </a:p>
          <a:p>
            <a:pPr marL="990600" lvl="1" indent="-533400">
              <a:lnSpc>
                <a:spcPct val="90000"/>
              </a:lnSpc>
              <a:buFont typeface="Wingdings" pitchFamily="2" charset="2"/>
              <a:buNone/>
            </a:pPr>
            <a:r>
              <a:rPr lang="pl-PL" sz="2200" smtClean="0">
                <a:latin typeface="Century Gothic" pitchFamily="34" charset="0"/>
              </a:rPr>
              <a:t>	np. Kryształ, Technics,</a:t>
            </a:r>
          </a:p>
          <a:p>
            <a:pPr marL="990600" lvl="1" indent="-533400">
              <a:lnSpc>
                <a:spcPct val="90000"/>
              </a:lnSpc>
            </a:pPr>
            <a:endParaRPr lang="pl-PL" sz="2200" smtClean="0">
              <a:latin typeface="Century Gothic" pitchFamily="34" charset="0"/>
            </a:endParaRPr>
          </a:p>
          <a:p>
            <a:pPr marL="609600" indent="-609600">
              <a:lnSpc>
                <a:spcPct val="90000"/>
              </a:lnSpc>
            </a:pPr>
            <a:r>
              <a:rPr lang="pl-PL" sz="2400" smtClean="0">
                <a:latin typeface="Century Gothic" pitchFamily="34" charset="0"/>
              </a:rPr>
              <a:t>być krótka i łatwa do zapamiętania </a:t>
            </a:r>
          </a:p>
          <a:p>
            <a:pPr marL="990600" lvl="1" indent="-533400">
              <a:lnSpc>
                <a:spcPct val="90000"/>
              </a:lnSpc>
              <a:buFont typeface="Wingdings" pitchFamily="2" charset="2"/>
              <a:buNone/>
            </a:pPr>
            <a:r>
              <a:rPr lang="pl-PL" sz="2200" smtClean="0">
                <a:latin typeface="Century Gothic" pitchFamily="34" charset="0"/>
              </a:rPr>
              <a:t>	np. Era, Fa, Bic, </a:t>
            </a:r>
          </a:p>
          <a:p>
            <a:pPr marL="990600" lvl="1" indent="-533400">
              <a:lnSpc>
                <a:spcPct val="90000"/>
              </a:lnSpc>
              <a:buFont typeface="Wingdings" pitchFamily="2" charset="2"/>
              <a:buNone/>
            </a:pPr>
            <a:endParaRPr lang="pl-PL" sz="2200" smtClean="0">
              <a:latin typeface="Century Gothic" pitchFamily="34" charset="0"/>
            </a:endParaRPr>
          </a:p>
          <a:p>
            <a:pPr marL="609600" indent="-609600">
              <a:lnSpc>
                <a:spcPct val="90000"/>
              </a:lnSpc>
            </a:pPr>
            <a:r>
              <a:rPr lang="pl-PL" sz="2400" smtClean="0">
                <a:latin typeface="Century Gothic" pitchFamily="34" charset="0"/>
              </a:rPr>
              <a:t>być zgodna z wizerunkiem firmy lub produktu</a:t>
            </a:r>
          </a:p>
          <a:p>
            <a:pPr marL="609600" indent="-609600">
              <a:lnSpc>
                <a:spcPct val="90000"/>
              </a:lnSpc>
            </a:pPr>
            <a:endParaRPr lang="pl-PL" sz="2400" smtClean="0">
              <a:latin typeface="Century Gothic" pitchFamily="34" charset="0"/>
            </a:endParaRPr>
          </a:p>
          <a:p>
            <a:pPr marL="609600" indent="-609600">
              <a:lnSpc>
                <a:spcPct val="90000"/>
              </a:lnSpc>
            </a:pPr>
            <a:endParaRPr lang="pl-PL"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animEffect transition="in" filter="wheel(4)">
                                      <p:cBhvr>
                                        <p:cTn id="7" dur="2000"/>
                                        <p:tgtEl>
                                          <p:spTgt spid="174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74083">
                                            <p:txEl>
                                              <p:pRg st="1" end="1"/>
                                            </p:txEl>
                                          </p:spTgt>
                                        </p:tgtEl>
                                        <p:attrNameLst>
                                          <p:attrName>style.visibility</p:attrName>
                                        </p:attrNameLst>
                                      </p:cBhvr>
                                      <p:to>
                                        <p:strVal val="visible"/>
                                      </p:to>
                                    </p:set>
                                    <p:animEffect transition="in" filter="wheel(4)">
                                      <p:cBhvr>
                                        <p:cTn id="12" dur="2000"/>
                                        <p:tgtEl>
                                          <p:spTgt spid="174083">
                                            <p:txEl>
                                              <p:pRg st="1" end="1"/>
                                            </p:txEl>
                                          </p:spTgt>
                                        </p:tgtEl>
                                      </p:cBhvr>
                                    </p:animEffect>
                                  </p:childTnLst>
                                </p:cTn>
                              </p:par>
                              <p:par>
                                <p:cTn id="13" presetID="21" presetClass="entr" presetSubtype="4" fill="hold" grpId="0" nodeType="withEffect">
                                  <p:stCondLst>
                                    <p:cond delay="0"/>
                                  </p:stCondLst>
                                  <p:childTnLst>
                                    <p:set>
                                      <p:cBhvr>
                                        <p:cTn id="14" dur="1" fill="hold">
                                          <p:stCondLst>
                                            <p:cond delay="0"/>
                                          </p:stCondLst>
                                        </p:cTn>
                                        <p:tgtEl>
                                          <p:spTgt spid="174083">
                                            <p:txEl>
                                              <p:pRg st="2" end="2"/>
                                            </p:txEl>
                                          </p:spTgt>
                                        </p:tgtEl>
                                        <p:attrNameLst>
                                          <p:attrName>style.visibility</p:attrName>
                                        </p:attrNameLst>
                                      </p:cBhvr>
                                      <p:to>
                                        <p:strVal val="visible"/>
                                      </p:to>
                                    </p:set>
                                    <p:animEffect transition="in" filter="wheel(4)">
                                      <p:cBhvr>
                                        <p:cTn id="15" dur="2000"/>
                                        <p:tgtEl>
                                          <p:spTgt spid="17408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174083">
                                            <p:txEl>
                                              <p:pRg st="4" end="4"/>
                                            </p:txEl>
                                          </p:spTgt>
                                        </p:tgtEl>
                                        <p:attrNameLst>
                                          <p:attrName>style.visibility</p:attrName>
                                        </p:attrNameLst>
                                      </p:cBhvr>
                                      <p:to>
                                        <p:strVal val="visible"/>
                                      </p:to>
                                    </p:set>
                                    <p:animEffect transition="in" filter="wheel(4)">
                                      <p:cBhvr>
                                        <p:cTn id="20" dur="2000"/>
                                        <p:tgtEl>
                                          <p:spTgt spid="174083">
                                            <p:txEl>
                                              <p:pRg st="4" end="4"/>
                                            </p:txEl>
                                          </p:spTgt>
                                        </p:tgtEl>
                                      </p:cBhvr>
                                    </p:animEffect>
                                  </p:childTnLst>
                                </p:cTn>
                              </p:par>
                              <p:par>
                                <p:cTn id="21" presetID="21" presetClass="entr" presetSubtype="4" fill="hold" grpId="0" nodeType="withEffect">
                                  <p:stCondLst>
                                    <p:cond delay="0"/>
                                  </p:stCondLst>
                                  <p:childTnLst>
                                    <p:set>
                                      <p:cBhvr>
                                        <p:cTn id="22" dur="1" fill="hold">
                                          <p:stCondLst>
                                            <p:cond delay="0"/>
                                          </p:stCondLst>
                                        </p:cTn>
                                        <p:tgtEl>
                                          <p:spTgt spid="174083">
                                            <p:txEl>
                                              <p:pRg st="5" end="5"/>
                                            </p:txEl>
                                          </p:spTgt>
                                        </p:tgtEl>
                                        <p:attrNameLst>
                                          <p:attrName>style.visibility</p:attrName>
                                        </p:attrNameLst>
                                      </p:cBhvr>
                                      <p:to>
                                        <p:strVal val="visible"/>
                                      </p:to>
                                    </p:set>
                                    <p:animEffect transition="in" filter="wheel(4)">
                                      <p:cBhvr>
                                        <p:cTn id="23" dur="2000"/>
                                        <p:tgtEl>
                                          <p:spTgt spid="17408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174083">
                                            <p:txEl>
                                              <p:pRg st="7" end="7"/>
                                            </p:txEl>
                                          </p:spTgt>
                                        </p:tgtEl>
                                        <p:attrNameLst>
                                          <p:attrName>style.visibility</p:attrName>
                                        </p:attrNameLst>
                                      </p:cBhvr>
                                      <p:to>
                                        <p:strVal val="visible"/>
                                      </p:to>
                                    </p:set>
                                    <p:animEffect transition="in" filter="wheel(4)">
                                      <p:cBhvr>
                                        <p:cTn id="28" dur="2000"/>
                                        <p:tgtEl>
                                          <p:spTgt spid="1740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a:r>
              <a:rPr lang="pl-PL" sz="2900" smtClean="0">
                <a:latin typeface="Century Gothic" pitchFamily="34" charset="0"/>
              </a:rPr>
              <a:t>Przykłady dobrze znanych znaków towarowych, marek, nazw handlowych</a:t>
            </a:r>
          </a:p>
        </p:txBody>
      </p:sp>
      <p:grpSp>
        <p:nvGrpSpPr>
          <p:cNvPr id="33795" name="Group 3"/>
          <p:cNvGrpSpPr>
            <a:grpSpLocks/>
          </p:cNvGrpSpPr>
          <p:nvPr/>
        </p:nvGrpSpPr>
        <p:grpSpPr bwMode="auto">
          <a:xfrm>
            <a:off x="395288" y="1700213"/>
            <a:ext cx="8497887" cy="4926012"/>
            <a:chOff x="288" y="1250"/>
            <a:chExt cx="5041" cy="3103"/>
          </a:xfrm>
        </p:grpSpPr>
        <p:pic>
          <p:nvPicPr>
            <p:cNvPr id="33796" name="Picture 4"/>
            <p:cNvPicPr>
              <a:picLocks noChangeAspect="1" noChangeArrowheads="1"/>
            </p:cNvPicPr>
            <p:nvPr/>
          </p:nvPicPr>
          <p:blipFill>
            <a:blip r:embed="rId2" cstate="print"/>
            <a:srcRect/>
            <a:stretch>
              <a:fillRect/>
            </a:stretch>
          </p:blipFill>
          <p:spPr bwMode="auto">
            <a:xfrm>
              <a:off x="288" y="1250"/>
              <a:ext cx="5041" cy="3103"/>
            </a:xfrm>
            <a:prstGeom prst="rect">
              <a:avLst/>
            </a:prstGeom>
            <a:solidFill>
              <a:schemeClr val="accent1">
                <a:alpha val="72156"/>
              </a:schemeClr>
            </a:solidFill>
            <a:ln w="9525">
              <a:noFill/>
              <a:miter lim="800000"/>
              <a:headEnd/>
              <a:tailEnd/>
            </a:ln>
          </p:spPr>
        </p:pic>
        <p:pic>
          <p:nvPicPr>
            <p:cNvPr id="33797" name="Picture 5"/>
            <p:cNvPicPr>
              <a:picLocks noChangeAspect="1" noChangeArrowheads="1"/>
            </p:cNvPicPr>
            <p:nvPr/>
          </p:nvPicPr>
          <p:blipFill>
            <a:blip r:embed="rId3" cstate="print"/>
            <a:srcRect/>
            <a:stretch>
              <a:fillRect/>
            </a:stretch>
          </p:blipFill>
          <p:spPr bwMode="auto">
            <a:xfrm>
              <a:off x="2423" y="2168"/>
              <a:ext cx="477" cy="452"/>
            </a:xfrm>
            <a:prstGeom prst="rect">
              <a:avLst/>
            </a:prstGeom>
            <a:solidFill>
              <a:schemeClr val="accent1">
                <a:alpha val="72156"/>
              </a:schemeClr>
            </a:solidFill>
            <a:ln w="9525">
              <a:noFill/>
              <a:miter lim="800000"/>
              <a:headEnd/>
              <a:tailEnd/>
            </a:ln>
          </p:spPr>
        </p:pic>
        <p:pic>
          <p:nvPicPr>
            <p:cNvPr id="33798" name="Picture 6"/>
            <p:cNvPicPr>
              <a:picLocks noChangeAspect="1" noChangeArrowheads="1"/>
            </p:cNvPicPr>
            <p:nvPr/>
          </p:nvPicPr>
          <p:blipFill>
            <a:blip r:embed="rId4" cstate="print"/>
            <a:srcRect/>
            <a:stretch>
              <a:fillRect/>
            </a:stretch>
          </p:blipFill>
          <p:spPr bwMode="auto">
            <a:xfrm>
              <a:off x="3023" y="2302"/>
              <a:ext cx="514" cy="487"/>
            </a:xfrm>
            <a:prstGeom prst="rect">
              <a:avLst/>
            </a:prstGeom>
            <a:solidFill>
              <a:schemeClr val="accent1">
                <a:alpha val="72156"/>
              </a:schemeClr>
            </a:solidFill>
            <a:ln w="9525">
              <a:noFill/>
              <a:miter lim="800000"/>
              <a:headEnd/>
              <a:tailEnd/>
            </a:ln>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68313" y="0"/>
            <a:ext cx="8385175" cy="808038"/>
          </a:xfrm>
        </p:spPr>
        <p:txBody>
          <a:bodyPr/>
          <a:lstStyle/>
          <a:p>
            <a:pPr algn="ctr"/>
            <a:r>
              <a:rPr lang="pl-PL" sz="3800" smtClean="0">
                <a:latin typeface="Century Gothic" pitchFamily="34" charset="0"/>
              </a:rPr>
              <a:t>Funkcje marki</a:t>
            </a:r>
            <a:r>
              <a:rPr lang="pl-PL" smtClean="0"/>
              <a:t> </a:t>
            </a:r>
          </a:p>
        </p:txBody>
      </p:sp>
      <p:sp>
        <p:nvSpPr>
          <p:cNvPr id="34819" name="Rectangle 3"/>
          <p:cNvSpPr>
            <a:spLocks noGrp="1" noChangeArrowheads="1"/>
          </p:cNvSpPr>
          <p:nvPr>
            <p:ph sz="quarter" idx="1"/>
          </p:nvPr>
        </p:nvSpPr>
        <p:spPr>
          <a:xfrm>
            <a:off x="179388" y="1484313"/>
            <a:ext cx="8713787" cy="5184775"/>
          </a:xfrm>
        </p:spPr>
        <p:txBody>
          <a:bodyPr/>
          <a:lstStyle/>
          <a:p>
            <a:pPr marL="990600" lvl="1" indent="-533400">
              <a:buFont typeface="Wingdings 3" pitchFamily="18" charset="2"/>
              <a:buChar char="î"/>
            </a:pPr>
            <a:r>
              <a:rPr lang="pl-PL" smtClean="0">
                <a:latin typeface="Century Gothic" pitchFamily="34" charset="0"/>
              </a:rPr>
              <a:t>Identyfikacyjna </a:t>
            </a:r>
          </a:p>
          <a:p>
            <a:pPr marL="990600" lvl="1" indent="-533400">
              <a:buFont typeface="Wingdings 3" pitchFamily="18" charset="2"/>
              <a:buChar char="î"/>
            </a:pPr>
            <a:r>
              <a:rPr lang="pl-PL" smtClean="0">
                <a:latin typeface="Century Gothic" pitchFamily="34" charset="0"/>
              </a:rPr>
              <a:t>Promocyjna</a:t>
            </a:r>
          </a:p>
          <a:p>
            <a:pPr marL="990600" lvl="1" indent="-533400">
              <a:buFont typeface="Wingdings 3" pitchFamily="18" charset="2"/>
              <a:buChar char="î"/>
            </a:pPr>
            <a:r>
              <a:rPr lang="pl-PL" smtClean="0">
                <a:latin typeface="Century Gothic" pitchFamily="34" charset="0"/>
              </a:rPr>
              <a:t>Gwarancyjna </a:t>
            </a:r>
          </a:p>
          <a:p>
            <a:pPr marL="990600" lvl="1" indent="-533400">
              <a:buFont typeface="Wingdings 3" pitchFamily="18" charset="2"/>
              <a:buChar char="î"/>
            </a:pPr>
            <a:r>
              <a:rPr lang="pl-PL" smtClean="0">
                <a:latin typeface="Century Gothic" pitchFamily="34" charset="0"/>
              </a:rPr>
              <a:t>Ochronna</a:t>
            </a:r>
          </a:p>
          <a:p>
            <a:pPr marL="990600" lvl="1" indent="-533400">
              <a:buFont typeface="Wingdings 3" pitchFamily="18" charset="2"/>
              <a:buChar char="î"/>
            </a:pPr>
            <a:r>
              <a:rPr lang="pl-PL" smtClean="0">
                <a:latin typeface="Century Gothic" pitchFamily="34" charset="0"/>
              </a:rPr>
              <a:t>Symboliczna</a:t>
            </a:r>
          </a:p>
          <a:p>
            <a:pPr marL="990600" lvl="1" indent="-533400">
              <a:buFont typeface="Wingdings 3" pitchFamily="18" charset="2"/>
              <a:buChar char="î"/>
            </a:pPr>
            <a:r>
              <a:rPr lang="pl-PL" smtClean="0">
                <a:latin typeface="Century Gothic" pitchFamily="34" charset="0"/>
              </a:rPr>
              <a:t>Wyróżniająca ofertę spośród innych</a:t>
            </a:r>
          </a:p>
          <a:p>
            <a:pPr marL="990600" lvl="1" indent="-533400">
              <a:buFont typeface="Wingdings 3" pitchFamily="18" charset="2"/>
              <a:buChar char="î"/>
            </a:pPr>
            <a:r>
              <a:rPr lang="pl-PL" smtClean="0">
                <a:latin typeface="Century Gothic" pitchFamily="34" charset="0"/>
              </a:rPr>
              <a:t>Strategiczna</a:t>
            </a:r>
          </a:p>
          <a:p>
            <a:pPr marL="990600" lvl="1" indent="-533400">
              <a:buFont typeface="Wingdings 3" pitchFamily="18" charset="2"/>
              <a:buChar char="î"/>
            </a:pPr>
            <a:r>
              <a:rPr lang="pl-PL" smtClean="0">
                <a:latin typeface="Century Gothic" pitchFamily="34" charset="0"/>
              </a:rPr>
              <a:t>Tworzenie dodatkowej wartości</a:t>
            </a:r>
          </a:p>
          <a:p>
            <a:pPr marL="990600" lvl="1" indent="-533400">
              <a:buFont typeface="Wingdings 3" pitchFamily="18" charset="2"/>
              <a:buChar char="î"/>
            </a:pPr>
            <a:r>
              <a:rPr lang="pl-PL" smtClean="0">
                <a:latin typeface="Century Gothic" pitchFamily="34" charset="0"/>
              </a:rPr>
              <a:t>Zabezpieczenie przed „podróbkami”</a:t>
            </a:r>
          </a:p>
          <a:p>
            <a:pPr marL="990600" lvl="1" indent="-533400">
              <a:buFont typeface="Wingdings 3" pitchFamily="18" charset="2"/>
              <a:buChar char="î"/>
            </a:pPr>
            <a:r>
              <a:rPr lang="pl-PL" smtClean="0">
                <a:latin typeface="Century Gothic" pitchFamily="34" charset="0"/>
              </a:rPr>
              <a:t>Efekt „halo”</a:t>
            </a:r>
          </a:p>
          <a:p>
            <a:pPr marL="990600" lvl="1" indent="-533400">
              <a:buFont typeface="Wingdings 3" pitchFamily="18" charset="2"/>
              <a:buNone/>
            </a:pPr>
            <a:endParaRPr lang="pl-PL" smtClean="0">
              <a:latin typeface="Century Gothic" pitchFamily="34" charset="0"/>
            </a:endParaRPr>
          </a:p>
          <a:p>
            <a:pPr marL="609600" indent="-609600"/>
            <a:endParaRPr lang="pl-PL" sz="2400" smtClean="0">
              <a:latin typeface="Century Gothic" pitchFamily="34" charset="0"/>
            </a:endParaRPr>
          </a:p>
          <a:p>
            <a:pPr marL="609600" indent="-609600"/>
            <a:endParaRPr lang="pl-PL" sz="2400" smtClean="0">
              <a:latin typeface="Century Gothic"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371600" y="765175"/>
            <a:ext cx="7772400" cy="419100"/>
          </a:xfrm>
        </p:spPr>
        <p:txBody>
          <a:bodyPr/>
          <a:lstStyle/>
          <a:p>
            <a:pPr algn="r"/>
            <a:r>
              <a:rPr lang="pl-PL" sz="3200" smtClean="0">
                <a:latin typeface="Century Gothic" pitchFamily="34" charset="0"/>
              </a:rPr>
              <a:t>Produkt jako element marketingu mix</a:t>
            </a:r>
            <a:br>
              <a:rPr lang="pl-PL" sz="3200" smtClean="0">
                <a:latin typeface="Century Gothic" pitchFamily="34" charset="0"/>
              </a:rPr>
            </a:br>
            <a:r>
              <a:rPr lang="pl-PL" sz="2800" smtClean="0">
                <a:latin typeface="Century Gothic" pitchFamily="34" charset="0"/>
              </a:rPr>
              <a:t>Opakowanie</a:t>
            </a:r>
            <a:r>
              <a:rPr lang="pl-PL" sz="3200" smtClean="0">
                <a:latin typeface="Century Gothic" pitchFamily="34" charset="0"/>
              </a:rPr>
              <a:t> </a:t>
            </a:r>
          </a:p>
        </p:txBody>
      </p:sp>
      <p:sp>
        <p:nvSpPr>
          <p:cNvPr id="35843" name="Rectangle 3"/>
          <p:cNvSpPr>
            <a:spLocks noGrp="1" noChangeArrowheads="1"/>
          </p:cNvSpPr>
          <p:nvPr>
            <p:ph sz="quarter" idx="1"/>
          </p:nvPr>
        </p:nvSpPr>
        <p:spPr>
          <a:xfrm>
            <a:off x="609600" y="1447800"/>
            <a:ext cx="8534400" cy="5410200"/>
          </a:xfrm>
        </p:spPr>
        <p:txBody>
          <a:bodyPr/>
          <a:lstStyle/>
          <a:p>
            <a:pPr>
              <a:buFont typeface="Wingdings" pitchFamily="2" charset="2"/>
              <a:buNone/>
            </a:pPr>
            <a:r>
              <a:rPr lang="pl-PL" b="1" smtClean="0">
                <a:latin typeface="Century Gothic" pitchFamily="34" charset="0"/>
              </a:rPr>
              <a:t>Opakowanie</a:t>
            </a:r>
            <a:r>
              <a:rPr lang="pl-PL" smtClean="0">
                <a:latin typeface="Century Gothic" pitchFamily="34" charset="0"/>
              </a:rPr>
              <a:t> </a:t>
            </a:r>
          </a:p>
          <a:p>
            <a:pPr>
              <a:buFont typeface="Wingdings" pitchFamily="2" charset="2"/>
              <a:buNone/>
            </a:pPr>
            <a:r>
              <a:rPr lang="pl-PL" smtClean="0">
                <a:latin typeface="Century Gothic" pitchFamily="34" charset="0"/>
              </a:rPr>
              <a:t> 	zewnętrzna część produktu, dowolnej postaci pojemnik, w którym sprzedawany jest produkt</a:t>
            </a:r>
          </a:p>
          <a:p>
            <a:pPr>
              <a:buFont typeface="Wingdings" pitchFamily="2" charset="2"/>
              <a:buNone/>
            </a:pPr>
            <a:endParaRPr lang="pl-PL" smtClean="0">
              <a:latin typeface="Century Gothic" pitchFamily="34" charset="0"/>
            </a:endParaRPr>
          </a:p>
          <a:p>
            <a:pPr>
              <a:buFont typeface="Wingdings" pitchFamily="2" charset="2"/>
              <a:buNone/>
            </a:pPr>
            <a:r>
              <a:rPr lang="pl-PL" smtClean="0">
                <a:latin typeface="Century Gothic" pitchFamily="34" charset="0"/>
              </a:rPr>
              <a:t>	Pierwszy kontakt klienta z produktem – poprzez opakowanie</a:t>
            </a:r>
          </a:p>
          <a:p>
            <a:pPr>
              <a:buFont typeface="Wingdings" pitchFamily="2" charset="2"/>
              <a:buNone/>
            </a:pPr>
            <a:endParaRPr lang="pl-PL" smtClean="0">
              <a:latin typeface="Century Gothic" pitchFamily="34" charset="0"/>
            </a:endParaRPr>
          </a:p>
          <a:p>
            <a:pPr>
              <a:buFont typeface="Wingdings" pitchFamily="2" charset="2"/>
              <a:buNone/>
            </a:pPr>
            <a:r>
              <a:rPr lang="pl-PL" smtClean="0">
                <a:latin typeface="Century Gothic" pitchFamily="34" charset="0"/>
              </a:rPr>
              <a:t>	Istotny i kosztowny element strategii marketingowej</a:t>
            </a:r>
          </a:p>
          <a:p>
            <a:pPr>
              <a:buFont typeface="Wingdings" pitchFamily="2" charset="2"/>
              <a:buNone/>
            </a:pPr>
            <a:endParaRPr lang="pl-PL" sz="3200" smtClean="0"/>
          </a:p>
          <a:p>
            <a:endParaRPr lang="pl-PL" sz="1800" smtClean="0">
              <a:latin typeface="Comic Sans MS" pitchFamily="66" charset="0"/>
            </a:endParaRPr>
          </a:p>
          <a:p>
            <a:endParaRPr lang="pl-PL" sz="1800" smtClean="0">
              <a:latin typeface="Comic Sans MS" pitchFamily="66"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371600" y="765175"/>
            <a:ext cx="7772400" cy="419100"/>
          </a:xfrm>
        </p:spPr>
        <p:txBody>
          <a:bodyPr/>
          <a:lstStyle/>
          <a:p>
            <a:pPr algn="r"/>
            <a:r>
              <a:rPr lang="pl-PL" sz="3200" smtClean="0">
                <a:latin typeface="Century Gothic" pitchFamily="34" charset="0"/>
              </a:rPr>
              <a:t>Produkt jako element marketingu mix</a:t>
            </a:r>
            <a:br>
              <a:rPr lang="pl-PL" sz="3200" smtClean="0">
                <a:latin typeface="Century Gothic" pitchFamily="34" charset="0"/>
              </a:rPr>
            </a:br>
            <a:r>
              <a:rPr lang="pl-PL" sz="2800" smtClean="0">
                <a:latin typeface="Century Gothic" pitchFamily="34" charset="0"/>
              </a:rPr>
              <a:t>Opakowanie</a:t>
            </a:r>
          </a:p>
        </p:txBody>
      </p:sp>
      <p:sp>
        <p:nvSpPr>
          <p:cNvPr id="36867" name="Rectangle 3"/>
          <p:cNvSpPr>
            <a:spLocks noGrp="1" noChangeArrowheads="1"/>
          </p:cNvSpPr>
          <p:nvPr>
            <p:ph sz="quarter" idx="1"/>
          </p:nvPr>
        </p:nvSpPr>
        <p:spPr>
          <a:xfrm>
            <a:off x="609600" y="1844675"/>
            <a:ext cx="8534400" cy="5410200"/>
          </a:xfrm>
        </p:spPr>
        <p:txBody>
          <a:bodyPr/>
          <a:lstStyle/>
          <a:p>
            <a:pPr>
              <a:buClr>
                <a:schemeClr val="tx1"/>
              </a:buClr>
              <a:buFont typeface="Wingdings" pitchFamily="2" charset="2"/>
              <a:buBlip>
                <a:blip r:embed="rId2"/>
              </a:buBlip>
            </a:pPr>
            <a:r>
              <a:rPr lang="pl-PL" b="1" smtClean="0">
                <a:latin typeface="Century Gothic" pitchFamily="34" charset="0"/>
              </a:rPr>
              <a:t>Funkcje opakowania</a:t>
            </a:r>
          </a:p>
          <a:p>
            <a:pPr>
              <a:buClr>
                <a:schemeClr val="tx1"/>
              </a:buClr>
              <a:buFont typeface="Wingdings" pitchFamily="2" charset="2"/>
              <a:buBlip>
                <a:blip r:embed="rId2"/>
              </a:buBlip>
            </a:pPr>
            <a:endParaRPr lang="pl-PL" b="1" smtClean="0">
              <a:latin typeface="Century Gothic" pitchFamily="34" charset="0"/>
            </a:endParaRPr>
          </a:p>
          <a:p>
            <a:pPr lvl="1">
              <a:buClr>
                <a:schemeClr val="tx1"/>
              </a:buClr>
              <a:buFont typeface="Wingdings" pitchFamily="2" charset="2"/>
              <a:buBlip>
                <a:blip r:embed="rId2"/>
              </a:buBlip>
            </a:pPr>
            <a:r>
              <a:rPr lang="pl-PL" smtClean="0">
                <a:latin typeface="Century Gothic" pitchFamily="34" charset="0"/>
              </a:rPr>
              <a:t>Ochronna </a:t>
            </a:r>
          </a:p>
          <a:p>
            <a:pPr lvl="1">
              <a:buClr>
                <a:schemeClr val="tx1"/>
              </a:buClr>
              <a:buFont typeface="Wingdings" pitchFamily="2" charset="2"/>
              <a:buBlip>
                <a:blip r:embed="rId2"/>
              </a:buBlip>
            </a:pPr>
            <a:r>
              <a:rPr lang="pl-PL" smtClean="0">
                <a:latin typeface="Century Gothic" pitchFamily="34" charset="0"/>
              </a:rPr>
              <a:t>Informacyjna</a:t>
            </a:r>
          </a:p>
          <a:p>
            <a:pPr lvl="1">
              <a:buClr>
                <a:schemeClr val="tx1"/>
              </a:buClr>
              <a:buFont typeface="Wingdings" pitchFamily="2" charset="2"/>
              <a:buBlip>
                <a:blip r:embed="rId2"/>
              </a:buBlip>
            </a:pPr>
            <a:r>
              <a:rPr lang="pl-PL" smtClean="0">
                <a:latin typeface="Century Gothic" pitchFamily="34" charset="0"/>
              </a:rPr>
              <a:t>Promocyjno – reklamowa </a:t>
            </a:r>
          </a:p>
          <a:p>
            <a:pPr lvl="1">
              <a:buClr>
                <a:schemeClr val="tx1"/>
              </a:buClr>
              <a:buFont typeface="Wingdings" pitchFamily="2" charset="2"/>
              <a:buBlip>
                <a:blip r:embed="rId2"/>
              </a:buBlip>
            </a:pPr>
            <a:r>
              <a:rPr lang="pl-PL" smtClean="0">
                <a:latin typeface="Century Gothic" pitchFamily="34" charset="0"/>
              </a:rPr>
              <a:t>Dystrybucyjna</a:t>
            </a:r>
          </a:p>
          <a:p>
            <a:pPr lvl="1">
              <a:buClr>
                <a:schemeClr val="tx1"/>
              </a:buClr>
              <a:buFont typeface="Wingdings" pitchFamily="2" charset="2"/>
              <a:buBlip>
                <a:blip r:embed="rId2"/>
              </a:buBlip>
            </a:pPr>
            <a:r>
              <a:rPr lang="pl-PL" smtClean="0">
                <a:latin typeface="Century Gothic" pitchFamily="34" charset="0"/>
              </a:rPr>
              <a:t>Usprawniania procesów sprzedaży</a:t>
            </a:r>
          </a:p>
          <a:p>
            <a:pPr lvl="1">
              <a:buClr>
                <a:schemeClr val="tx1"/>
              </a:buClr>
              <a:buFont typeface="Wingdings" pitchFamily="2" charset="2"/>
              <a:buBlip>
                <a:blip r:embed="rId2"/>
              </a:buBlip>
            </a:pPr>
            <a:r>
              <a:rPr lang="pl-PL" smtClean="0">
                <a:latin typeface="Century Gothic" pitchFamily="34" charset="0"/>
              </a:rPr>
              <a:t>Ekologiczna</a:t>
            </a:r>
          </a:p>
          <a:p>
            <a:pPr>
              <a:buClr>
                <a:schemeClr val="tx1"/>
              </a:buClr>
              <a:buFont typeface="Wingdings" pitchFamily="2" charset="2"/>
              <a:buBlip>
                <a:blip r:embed="rId2"/>
              </a:buBlip>
            </a:pPr>
            <a:endParaRPr lang="pl-PL" smtClean="0">
              <a:latin typeface="Century Gothic" pitchFamily="34" charset="0"/>
            </a:endParaRPr>
          </a:p>
          <a:p>
            <a:pPr>
              <a:buFont typeface="Wingdings" pitchFamily="2" charset="2"/>
              <a:buNone/>
            </a:pPr>
            <a:endParaRPr lang="pl-PL" sz="3200" smtClean="0"/>
          </a:p>
          <a:p>
            <a:endParaRPr lang="pl-PL" sz="1800" smtClean="0">
              <a:latin typeface="Comic Sans MS" pitchFamily="66" charset="0"/>
            </a:endParaRPr>
          </a:p>
          <a:p>
            <a:endParaRPr lang="pl-PL" sz="1800" smtClean="0">
              <a:latin typeface="Comic Sans MS" pitchFamily="66"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457200" y="1506538"/>
            <a:ext cx="8229600" cy="1470025"/>
          </a:xfrm>
        </p:spPr>
        <p:txBody>
          <a:bodyPr/>
          <a:lstStyle/>
          <a:p>
            <a:r>
              <a:rPr lang="pl-PL" sz="3800" b="1" smtClean="0">
                <a:latin typeface="Century Gothic" pitchFamily="34" charset="0"/>
              </a:rPr>
              <a:t>Cena jako element </a:t>
            </a:r>
            <a:br>
              <a:rPr lang="pl-PL" sz="3800" b="1" smtClean="0">
                <a:latin typeface="Century Gothic" pitchFamily="34" charset="0"/>
              </a:rPr>
            </a:br>
            <a:r>
              <a:rPr lang="pl-PL" sz="3800" b="1" smtClean="0">
                <a:latin typeface="Century Gothic" pitchFamily="34" charset="0"/>
              </a:rPr>
              <a:t>marketingu mix</a:t>
            </a:r>
            <a:r>
              <a:rPr lang="pl-PL" smtClean="0"/>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14400" y="277813"/>
            <a:ext cx="7772400" cy="774700"/>
          </a:xfrm>
        </p:spPr>
        <p:txBody>
          <a:bodyPr/>
          <a:lstStyle/>
          <a:p>
            <a:pPr algn="r"/>
            <a:r>
              <a:rPr lang="pl-PL" sz="3200" smtClean="0">
                <a:latin typeface="Century Gothic" pitchFamily="34" charset="0"/>
              </a:rPr>
              <a:t>Cena jako element marketingu mix</a:t>
            </a:r>
          </a:p>
        </p:txBody>
      </p:sp>
      <p:sp>
        <p:nvSpPr>
          <p:cNvPr id="38915" name="Rectangle 3"/>
          <p:cNvSpPr>
            <a:spLocks noGrp="1" noChangeArrowheads="1"/>
          </p:cNvSpPr>
          <p:nvPr>
            <p:ph sz="quarter" idx="1"/>
          </p:nvPr>
        </p:nvSpPr>
        <p:spPr>
          <a:xfrm>
            <a:off x="539750" y="1557338"/>
            <a:ext cx="8229600" cy="5149850"/>
          </a:xfrm>
        </p:spPr>
        <p:txBody>
          <a:bodyPr/>
          <a:lstStyle/>
          <a:p>
            <a:pPr>
              <a:buFont typeface="Wingdings" pitchFamily="2" charset="2"/>
              <a:buBlip>
                <a:blip r:embed="rId2"/>
              </a:buBlip>
            </a:pPr>
            <a:r>
              <a:rPr lang="pl-PL" smtClean="0">
                <a:latin typeface="Century Gothic" pitchFamily="34" charset="0"/>
              </a:rPr>
              <a:t>Cena to pieniądze lub inne środki wymienialne na własność lub użytkowanie produktu lub usługi</a:t>
            </a:r>
          </a:p>
          <a:p>
            <a:pPr>
              <a:buFont typeface="Wingdings" pitchFamily="2" charset="2"/>
              <a:buBlip>
                <a:blip r:embed="rId2"/>
              </a:buBlip>
            </a:pPr>
            <a:endParaRPr lang="pl-PL" smtClean="0">
              <a:latin typeface="Century Gothic" pitchFamily="34" charset="0"/>
            </a:endParaRPr>
          </a:p>
          <a:p>
            <a:pPr>
              <a:buFont typeface="Wingdings" pitchFamily="2" charset="2"/>
              <a:buBlip>
                <a:blip r:embed="rId2"/>
              </a:buBlip>
            </a:pPr>
            <a:r>
              <a:rPr lang="pl-PL" smtClean="0">
                <a:latin typeface="Century Gothic" pitchFamily="34" charset="0"/>
              </a:rPr>
              <a:t>Dla konsumenta cena to wyznacznik </a:t>
            </a:r>
            <a:r>
              <a:rPr lang="pl-PL" b="1" smtClean="0">
                <a:latin typeface="Century Gothic" pitchFamily="34" charset="0"/>
              </a:rPr>
              <a:t>wartości </a:t>
            </a:r>
            <a:r>
              <a:rPr lang="pl-PL" smtClean="0">
                <a:latin typeface="Century Gothic" pitchFamily="34" charset="0"/>
              </a:rPr>
              <a:t>(postrzegane korzyści)</a:t>
            </a:r>
          </a:p>
          <a:p>
            <a:pPr>
              <a:buFont typeface="Wingdings" pitchFamily="2" charset="2"/>
              <a:buBlip>
                <a:blip r:embed="rId2"/>
              </a:buBlip>
            </a:pPr>
            <a:endParaRPr lang="pl-PL" smtClean="0">
              <a:latin typeface="Century Gothic" pitchFamily="34" charset="0"/>
            </a:endParaRPr>
          </a:p>
          <a:p>
            <a:pPr>
              <a:buFont typeface="Wingdings" pitchFamily="2" charset="2"/>
              <a:buBlip>
                <a:blip r:embed="rId2"/>
              </a:buBlip>
            </a:pPr>
            <a:r>
              <a:rPr lang="pl-PL" smtClean="0">
                <a:latin typeface="Century Gothic" pitchFamily="34" charset="0"/>
              </a:rPr>
              <a:t>Dla konsumenta cena to także wyznacznik </a:t>
            </a:r>
            <a:r>
              <a:rPr lang="pl-PL" b="1" smtClean="0">
                <a:latin typeface="Century Gothic" pitchFamily="34" charset="0"/>
              </a:rPr>
              <a:t>jakości</a:t>
            </a:r>
            <a:r>
              <a:rPr lang="pl-PL" smtClean="0">
                <a:latin typeface="Century Gothic" pitchFamily="34" charset="0"/>
              </a:rPr>
              <a:t> (porównanie do innych produktów)</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r"/>
            <a:r>
              <a:rPr lang="pl-PL" sz="3200" smtClean="0">
                <a:latin typeface="Century Gothic" pitchFamily="34" charset="0"/>
              </a:rPr>
              <a:t>Cena jako element marketingu mix</a:t>
            </a:r>
          </a:p>
        </p:txBody>
      </p:sp>
      <p:sp>
        <p:nvSpPr>
          <p:cNvPr id="39939" name="Rectangle 3"/>
          <p:cNvSpPr>
            <a:spLocks noGrp="1" noChangeArrowheads="1"/>
          </p:cNvSpPr>
          <p:nvPr>
            <p:ph sz="quarter" idx="1"/>
          </p:nvPr>
        </p:nvSpPr>
        <p:spPr>
          <a:xfrm>
            <a:off x="611188" y="1708150"/>
            <a:ext cx="8229600" cy="5149850"/>
          </a:xfrm>
        </p:spPr>
        <p:txBody>
          <a:bodyPr/>
          <a:lstStyle/>
          <a:p>
            <a:pPr>
              <a:buFont typeface="Wingdings" pitchFamily="2" charset="2"/>
              <a:buBlip>
                <a:blip r:embed="rId2"/>
              </a:buBlip>
            </a:pPr>
            <a:r>
              <a:rPr lang="pl-PL" smtClean="0">
                <a:latin typeface="Century Gothic" pitchFamily="34" charset="0"/>
              </a:rPr>
              <a:t>Ustalanie ceny to ważna decyzja menadżera – zysk firmy</a:t>
            </a:r>
          </a:p>
          <a:p>
            <a:pPr>
              <a:buFont typeface="Wingdings" pitchFamily="2" charset="2"/>
              <a:buBlip>
                <a:blip r:embed="rId2"/>
              </a:buBlip>
            </a:pPr>
            <a:endParaRPr lang="pl-PL" smtClean="0">
              <a:latin typeface="Century Gothic" pitchFamily="34" charset="0"/>
            </a:endParaRPr>
          </a:p>
          <a:p>
            <a:pPr>
              <a:buFont typeface="Wingdings" pitchFamily="2" charset="2"/>
              <a:buNone/>
            </a:pPr>
            <a:r>
              <a:rPr lang="pl-PL" smtClean="0">
                <a:solidFill>
                  <a:schemeClr val="hlink"/>
                </a:solidFill>
                <a:latin typeface="Century Gothic" pitchFamily="34" charset="0"/>
              </a:rPr>
              <a:t>Zysk = przychód całkowity – koszt całkowity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r"/>
            <a:r>
              <a:rPr lang="pl-PL" sz="3600" smtClean="0">
                <a:latin typeface="Century Gothic" pitchFamily="34" charset="0"/>
              </a:rPr>
              <a:t>Marketing mix</a:t>
            </a:r>
          </a:p>
        </p:txBody>
      </p:sp>
      <p:sp>
        <p:nvSpPr>
          <p:cNvPr id="13315" name="Rectangle 3"/>
          <p:cNvSpPr>
            <a:spLocks noGrp="1" noChangeArrowheads="1"/>
          </p:cNvSpPr>
          <p:nvPr>
            <p:ph type="body" sz="half" idx="1"/>
          </p:nvPr>
        </p:nvSpPr>
        <p:spPr/>
        <p:txBody>
          <a:bodyPr/>
          <a:lstStyle/>
          <a:p>
            <a:pPr>
              <a:buFont typeface="Wingdings" pitchFamily="2" charset="2"/>
              <a:buNone/>
            </a:pPr>
            <a:endParaRPr lang="pl-PL" sz="2400" smtClean="0"/>
          </a:p>
          <a:p>
            <a:pPr>
              <a:buFont typeface="Wingdings" pitchFamily="2" charset="2"/>
              <a:buNone/>
            </a:pPr>
            <a:r>
              <a:rPr lang="pl-PL" sz="2400" smtClean="0"/>
              <a:t>	</a:t>
            </a:r>
          </a:p>
        </p:txBody>
      </p:sp>
      <p:pic>
        <p:nvPicPr>
          <p:cNvPr id="13316" name="Picture 6"/>
          <p:cNvPicPr>
            <a:picLocks noGrp="1" noChangeAspect="1" noChangeArrowheads="1"/>
          </p:cNvPicPr>
          <p:nvPr>
            <p:ph sz="half" idx="2"/>
          </p:nvPr>
        </p:nvPicPr>
        <p:blipFill>
          <a:blip r:embed="rId2" cstate="print"/>
          <a:srcRect/>
          <a:stretch>
            <a:fillRect/>
          </a:stretch>
        </p:blipFill>
        <p:spPr>
          <a:xfrm>
            <a:off x="250825" y="1557338"/>
            <a:ext cx="8893175" cy="5111750"/>
          </a:xfrm>
          <a:solidFill>
            <a:schemeClr val="bg1">
              <a:alpha val="0"/>
            </a:schemeClr>
          </a:solidFill>
          <a:ln>
            <a:solidFill>
              <a:schemeClr val="bg1"/>
            </a:solid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p:cNvPicPr>
            <a:picLocks noGrp="1" noChangeAspect="1" noChangeArrowheads="1"/>
          </p:cNvPicPr>
          <p:nvPr>
            <p:ph sz="quarter" idx="1"/>
          </p:nvPr>
        </p:nvPicPr>
        <p:blipFill>
          <a:blip r:embed="rId2" cstate="print"/>
          <a:srcRect/>
          <a:stretch>
            <a:fillRect/>
          </a:stretch>
        </p:blipFill>
        <p:spPr>
          <a:xfrm>
            <a:off x="323850" y="1341438"/>
            <a:ext cx="8820150" cy="5149850"/>
          </a:xfrm>
        </p:spPr>
      </p:pic>
      <p:sp>
        <p:nvSpPr>
          <p:cNvPr id="40963" name="Line 4"/>
          <p:cNvSpPr>
            <a:spLocks noChangeShapeType="1"/>
          </p:cNvSpPr>
          <p:nvPr/>
        </p:nvSpPr>
        <p:spPr bwMode="auto">
          <a:xfrm>
            <a:off x="1692275" y="908050"/>
            <a:ext cx="7056438" cy="0"/>
          </a:xfrm>
          <a:prstGeom prst="line">
            <a:avLst/>
          </a:prstGeom>
          <a:noFill/>
          <a:ln w="9525">
            <a:solidFill>
              <a:schemeClr val="accent1"/>
            </a:solidFill>
            <a:round/>
            <a:headEnd/>
            <a:tailEnd/>
          </a:ln>
        </p:spPr>
        <p:txBody>
          <a:bodyPr/>
          <a:lstStyle/>
          <a:p>
            <a:endParaRPr lang="pl-PL"/>
          </a:p>
        </p:txBody>
      </p:sp>
      <p:sp>
        <p:nvSpPr>
          <p:cNvPr id="40964" name="Text Box 5"/>
          <p:cNvSpPr txBox="1">
            <a:spLocks noChangeArrowheads="1"/>
          </p:cNvSpPr>
          <p:nvPr/>
        </p:nvSpPr>
        <p:spPr bwMode="auto">
          <a:xfrm>
            <a:off x="4933950" y="906463"/>
            <a:ext cx="3276600" cy="457200"/>
          </a:xfrm>
          <a:prstGeom prst="rect">
            <a:avLst/>
          </a:prstGeom>
          <a:noFill/>
          <a:ln w="9525" algn="ctr">
            <a:noFill/>
            <a:miter lim="800000"/>
            <a:headEnd/>
            <a:tailEnd/>
          </a:ln>
        </p:spPr>
        <p:txBody>
          <a:bodyPr wrap="none">
            <a:spAutoFit/>
          </a:bodyPr>
          <a:lstStyle/>
          <a:p>
            <a:pPr algn="ctr"/>
            <a:r>
              <a:rPr lang="pl-PL" sz="2400" b="1">
                <a:latin typeface="Century Gothic" pitchFamily="34" charset="0"/>
              </a:rPr>
              <a:t>Etapy ustalania ceny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r"/>
            <a:r>
              <a:rPr lang="pl-PL" sz="3200" smtClean="0">
                <a:latin typeface="Century Gothic" pitchFamily="34" charset="0"/>
              </a:rPr>
              <a:t>Cena jako element marketingu mix</a:t>
            </a:r>
          </a:p>
        </p:txBody>
      </p:sp>
      <p:sp>
        <p:nvSpPr>
          <p:cNvPr id="41987" name="Rectangle 3"/>
          <p:cNvSpPr>
            <a:spLocks noGrp="1" noChangeArrowheads="1"/>
          </p:cNvSpPr>
          <p:nvPr>
            <p:ph sz="quarter" idx="1"/>
          </p:nvPr>
        </p:nvSpPr>
        <p:spPr>
          <a:xfrm>
            <a:off x="539750" y="1708150"/>
            <a:ext cx="8229600" cy="5149850"/>
          </a:xfrm>
        </p:spPr>
        <p:txBody>
          <a:bodyPr/>
          <a:lstStyle/>
          <a:p>
            <a:pPr>
              <a:buFont typeface="Wingdings" pitchFamily="2" charset="2"/>
              <a:buNone/>
            </a:pPr>
            <a:r>
              <a:rPr lang="pl-PL" sz="2200" b="1" smtClean="0">
                <a:latin typeface="Century Gothic" pitchFamily="34" charset="0"/>
              </a:rPr>
              <a:t>Metody wyboru przybliżonego poziomu ceny</a:t>
            </a:r>
          </a:p>
          <a:p>
            <a:pPr>
              <a:buFont typeface="Wingdings" pitchFamily="2" charset="2"/>
              <a:buNone/>
            </a:pPr>
            <a:endParaRPr lang="pl-PL" sz="2200" b="1" smtClean="0">
              <a:latin typeface="Century Gothic" pitchFamily="34" charset="0"/>
            </a:endParaRPr>
          </a:p>
          <a:p>
            <a:pPr>
              <a:buFont typeface="Wingdings" pitchFamily="2" charset="2"/>
              <a:buBlip>
                <a:blip r:embed="rId2"/>
              </a:buBlip>
            </a:pPr>
            <a:r>
              <a:rPr lang="pl-PL" sz="2200" b="1" smtClean="0">
                <a:latin typeface="Century Gothic" pitchFamily="34" charset="0"/>
              </a:rPr>
              <a:t>Metody popytowe</a:t>
            </a:r>
          </a:p>
          <a:p>
            <a:pPr marL="1022350" lvl="2" indent="-350838">
              <a:buFont typeface="Wingdings" pitchFamily="2" charset="2"/>
              <a:buNone/>
            </a:pPr>
            <a:r>
              <a:rPr lang="pl-PL" sz="1900" b="1" smtClean="0">
                <a:latin typeface="Century Gothic" pitchFamily="34" charset="0"/>
              </a:rPr>
              <a:t>	</a:t>
            </a:r>
            <a:r>
              <a:rPr lang="pl-PL" smtClean="0">
                <a:latin typeface="Century Gothic" pitchFamily="34" charset="0"/>
              </a:rPr>
              <a:t>Nacisk na popyt konsumpcyjny i implikacje dochodowe strategii cenowych</a:t>
            </a:r>
          </a:p>
          <a:p>
            <a:pPr>
              <a:buFont typeface="Wingdings" pitchFamily="2" charset="2"/>
              <a:buBlip>
                <a:blip r:embed="rId2"/>
              </a:buBlip>
            </a:pPr>
            <a:endParaRPr lang="pl-PL" sz="2200" b="1" smtClean="0">
              <a:latin typeface="Century Gothic" pitchFamily="34" charset="0"/>
            </a:endParaRPr>
          </a:p>
          <a:p>
            <a:pPr>
              <a:buFont typeface="Wingdings" pitchFamily="2" charset="2"/>
              <a:buBlip>
                <a:blip r:embed="rId2"/>
              </a:buBlip>
            </a:pPr>
            <a:r>
              <a:rPr lang="pl-PL" sz="2200" b="1" smtClean="0">
                <a:latin typeface="Century Gothic" pitchFamily="34" charset="0"/>
              </a:rPr>
              <a:t>Metody kosztowe</a:t>
            </a:r>
          </a:p>
          <a:p>
            <a:pPr marL="1339850" lvl="3" indent="-315913">
              <a:buFont typeface="Wingdings" pitchFamily="2" charset="2"/>
              <a:buNone/>
            </a:pPr>
            <a:r>
              <a:rPr lang="pl-PL" sz="2200" smtClean="0">
                <a:latin typeface="Century Gothic" pitchFamily="34" charset="0"/>
              </a:rPr>
              <a:t>Nacisk na kosztowe aspekty ceny</a:t>
            </a:r>
          </a:p>
          <a:p>
            <a:pPr marL="1022350" lvl="2" indent="-350838">
              <a:buFont typeface="Wingdings" pitchFamily="2" charset="2"/>
              <a:buBlip>
                <a:blip r:embed="rId2"/>
              </a:buBlip>
            </a:pPr>
            <a:endParaRPr lang="pl-PL" sz="2500" smtClean="0">
              <a:latin typeface="Century Gothic"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r"/>
            <a:r>
              <a:rPr lang="pl-PL" sz="3200" smtClean="0">
                <a:latin typeface="Century Gothic" pitchFamily="34" charset="0"/>
              </a:rPr>
              <a:t>Cena jako element marketingu mix</a:t>
            </a:r>
          </a:p>
        </p:txBody>
      </p:sp>
      <p:sp>
        <p:nvSpPr>
          <p:cNvPr id="43011" name="Rectangle 3"/>
          <p:cNvSpPr>
            <a:spLocks noGrp="1" noChangeArrowheads="1"/>
          </p:cNvSpPr>
          <p:nvPr>
            <p:ph sz="quarter" idx="1"/>
          </p:nvPr>
        </p:nvSpPr>
        <p:spPr>
          <a:xfrm>
            <a:off x="539750" y="1341438"/>
            <a:ext cx="8229600" cy="5149850"/>
          </a:xfrm>
        </p:spPr>
        <p:txBody>
          <a:bodyPr/>
          <a:lstStyle/>
          <a:p>
            <a:pPr>
              <a:buFont typeface="Wingdings" pitchFamily="2" charset="2"/>
              <a:buNone/>
            </a:pPr>
            <a:endParaRPr lang="pl-PL" sz="2200" b="1" smtClean="0">
              <a:latin typeface="Century Gothic" pitchFamily="34" charset="0"/>
            </a:endParaRPr>
          </a:p>
          <a:p>
            <a:pPr>
              <a:buFont typeface="Wingdings" pitchFamily="2" charset="2"/>
              <a:buBlip>
                <a:blip r:embed="rId2"/>
              </a:buBlip>
            </a:pPr>
            <a:r>
              <a:rPr lang="pl-PL" sz="2200" b="1" smtClean="0">
                <a:latin typeface="Century Gothic" pitchFamily="34" charset="0"/>
              </a:rPr>
              <a:t>Metody zorientowane na zysk</a:t>
            </a:r>
          </a:p>
          <a:p>
            <a:pPr marL="1022350" lvl="2" indent="-350838">
              <a:buFont typeface="Wingdings" pitchFamily="2" charset="2"/>
              <a:buNone/>
            </a:pPr>
            <a:r>
              <a:rPr lang="pl-PL" sz="1900" b="1" smtClean="0">
                <a:latin typeface="Century Gothic" pitchFamily="34" charset="0"/>
              </a:rPr>
              <a:t>	</a:t>
            </a:r>
            <a:r>
              <a:rPr lang="pl-PL" smtClean="0">
                <a:latin typeface="Century Gothic" pitchFamily="34" charset="0"/>
              </a:rPr>
              <a:t>Koncentrują się na równoważeniu przychodów i kosztów</a:t>
            </a:r>
          </a:p>
          <a:p>
            <a:pPr>
              <a:buFont typeface="Wingdings" pitchFamily="2" charset="2"/>
              <a:buBlip>
                <a:blip r:embed="rId2"/>
              </a:buBlip>
            </a:pPr>
            <a:endParaRPr lang="pl-PL" sz="2200" b="1" smtClean="0">
              <a:latin typeface="Century Gothic" pitchFamily="34" charset="0"/>
            </a:endParaRPr>
          </a:p>
          <a:p>
            <a:pPr>
              <a:buFont typeface="Wingdings" pitchFamily="2" charset="2"/>
              <a:buBlip>
                <a:blip r:embed="rId2"/>
              </a:buBlip>
            </a:pPr>
            <a:r>
              <a:rPr lang="pl-PL" sz="2200" b="1" smtClean="0">
                <a:latin typeface="Century Gothic" pitchFamily="34" charset="0"/>
              </a:rPr>
              <a:t>Metody konkurencyjne</a:t>
            </a:r>
          </a:p>
          <a:p>
            <a:pPr marL="1022350" lvl="2" indent="-350838">
              <a:buFont typeface="Wingdings" pitchFamily="2" charset="2"/>
              <a:buNone/>
            </a:pPr>
            <a:r>
              <a:rPr lang="pl-PL" b="1" smtClean="0">
                <a:latin typeface="Century Gothic" pitchFamily="34" charset="0"/>
              </a:rPr>
              <a:t>	</a:t>
            </a:r>
            <a:r>
              <a:rPr lang="pl-PL" smtClean="0">
                <a:latin typeface="Century Gothic" pitchFamily="34" charset="0"/>
              </a:rPr>
              <a:t>Koncentrują się na tym co robią konkurenci lub co dzieje się na rynku</a:t>
            </a:r>
          </a:p>
          <a:p>
            <a:pPr marL="1022350" lvl="2" indent="-350838"/>
            <a:endParaRPr lang="pl-PL" sz="2500" smtClean="0">
              <a:latin typeface="Century Gothic"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p:cNvPicPr>
            <a:picLocks noGrp="1" noChangeAspect="1" noChangeArrowheads="1"/>
          </p:cNvPicPr>
          <p:nvPr>
            <p:ph sz="quarter" idx="1"/>
          </p:nvPr>
        </p:nvPicPr>
        <p:blipFill>
          <a:blip r:embed="rId2" cstate="print"/>
          <a:srcRect/>
          <a:stretch>
            <a:fillRect/>
          </a:stretch>
        </p:blipFill>
        <p:spPr>
          <a:xfrm>
            <a:off x="250825" y="1052513"/>
            <a:ext cx="8893175" cy="5545137"/>
          </a:xfrm>
        </p:spPr>
      </p:pic>
      <p:sp>
        <p:nvSpPr>
          <p:cNvPr id="44035" name="Line 4"/>
          <p:cNvSpPr>
            <a:spLocks noChangeShapeType="1"/>
          </p:cNvSpPr>
          <p:nvPr/>
        </p:nvSpPr>
        <p:spPr bwMode="auto">
          <a:xfrm>
            <a:off x="1692275" y="908050"/>
            <a:ext cx="7056438" cy="0"/>
          </a:xfrm>
          <a:prstGeom prst="line">
            <a:avLst/>
          </a:prstGeom>
          <a:noFill/>
          <a:ln w="9525">
            <a:solidFill>
              <a:schemeClr val="accent1"/>
            </a:solidFill>
            <a:round/>
            <a:headEnd/>
            <a:tailEnd/>
          </a:ln>
        </p:spPr>
        <p:txBody>
          <a:bodyPr/>
          <a:lstStyle/>
          <a:p>
            <a:endParaRPr lang="pl-PL"/>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sz="half" idx="1"/>
          </p:nvPr>
        </p:nvSpPr>
        <p:spPr>
          <a:xfrm>
            <a:off x="250825" y="1052513"/>
            <a:ext cx="8642350" cy="5078412"/>
          </a:xfrm>
        </p:spPr>
        <p:txBody>
          <a:bodyPr/>
          <a:lstStyle/>
          <a:p>
            <a:pPr algn="r">
              <a:buFont typeface="Wingdings" pitchFamily="2" charset="2"/>
              <a:buNone/>
            </a:pPr>
            <a:r>
              <a:rPr lang="pl-PL" sz="2200" b="1" smtClean="0">
                <a:solidFill>
                  <a:schemeClr val="hlink"/>
                </a:solidFill>
                <a:latin typeface="Century Gothic" pitchFamily="34" charset="0"/>
              </a:rPr>
              <a:t>Pozycjonowanie produktu pod względem jakości i ceny</a:t>
            </a:r>
          </a:p>
          <a:p>
            <a:pPr algn="r">
              <a:buFont typeface="Wingdings" pitchFamily="2" charset="2"/>
              <a:buNone/>
            </a:pPr>
            <a:endParaRPr lang="pl-PL" sz="2200" b="1" smtClean="0">
              <a:solidFill>
                <a:schemeClr val="hlink"/>
              </a:solidFill>
              <a:latin typeface="Century Gothic" pitchFamily="34" charset="0"/>
            </a:endParaRPr>
          </a:p>
          <a:p>
            <a:pPr>
              <a:buFont typeface="Wingdings" pitchFamily="2" charset="2"/>
              <a:buNone/>
            </a:pPr>
            <a:endParaRPr lang="pl-PL" sz="1800" b="1" smtClean="0">
              <a:latin typeface="Century Gothic" pitchFamily="34" charset="0"/>
            </a:endParaRPr>
          </a:p>
        </p:txBody>
      </p:sp>
      <p:graphicFrame>
        <p:nvGraphicFramePr>
          <p:cNvPr id="130053" name="Group 5"/>
          <p:cNvGraphicFramePr>
            <a:graphicFrameLocks noGrp="1"/>
          </p:cNvGraphicFramePr>
          <p:nvPr>
            <p:ph sz="half" idx="2"/>
          </p:nvPr>
        </p:nvGraphicFramePr>
        <p:xfrm>
          <a:off x="1619250" y="2492375"/>
          <a:ext cx="7273925" cy="3146425"/>
        </p:xfrm>
        <a:graphic>
          <a:graphicData uri="http://schemas.openxmlformats.org/drawingml/2006/table">
            <a:tbl>
              <a:tblPr/>
              <a:tblGrid>
                <a:gridCol w="2592388"/>
                <a:gridCol w="2376487"/>
                <a:gridCol w="2305050"/>
              </a:tblGrid>
              <a:tr h="1209675">
                <a:tc>
                  <a:txBody>
                    <a:bodyPr/>
                    <a:lstStyle/>
                    <a:p>
                      <a:pPr marL="495300" marR="0" lvl="0" indent="-495300" algn="l" defTabSz="914400" rtl="0" eaLnBrk="1" fontAlgn="base" latinLnBrk="0" hangingPunct="1">
                        <a:lnSpc>
                          <a:spcPct val="100000"/>
                        </a:lnSpc>
                        <a:spcBef>
                          <a:spcPct val="20000"/>
                        </a:spcBef>
                        <a:spcAft>
                          <a:spcPct val="0"/>
                        </a:spcAft>
                        <a:buClr>
                          <a:schemeClr val="folHlink"/>
                        </a:buClr>
                        <a:buSzPct val="90000"/>
                        <a:buFont typeface="Wingdings" pitchFamily="2" charset="2"/>
                        <a:buAutoNum type="arabicPeriod"/>
                        <a:tabLst/>
                      </a:pPr>
                      <a:r>
                        <a:rPr kumimoji="0" lang="pl-PL" sz="1800" b="0" i="0" u="none" strike="noStrike" cap="none" normalizeH="0" baseline="0" smtClean="0">
                          <a:ln>
                            <a:noFill/>
                          </a:ln>
                          <a:solidFill>
                            <a:schemeClr val="tx1"/>
                          </a:solidFill>
                          <a:effectLst/>
                          <a:latin typeface="Century Gothic" pitchFamily="34" charset="0"/>
                        </a:rPr>
                        <a:t>Strategia </a:t>
                      </a:r>
                    </a:p>
                    <a:p>
                      <a:pPr marL="495300" marR="0" lvl="0" indent="-49530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l-PL" sz="1800" b="0" i="0" u="none" strike="noStrike" cap="none" normalizeH="0" baseline="0" smtClean="0">
                          <a:ln>
                            <a:noFill/>
                          </a:ln>
                          <a:solidFill>
                            <a:schemeClr val="tx1"/>
                          </a:solidFill>
                          <a:effectLst/>
                          <a:latin typeface="Century Gothic" pitchFamily="34" charset="0"/>
                        </a:rPr>
                        <a:t>      najwyższej jakości</a:t>
                      </a:r>
                    </a:p>
                  </a:txBody>
                  <a:tcPr horzOverflow="overflow">
                    <a:lnL w="1905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905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495300" marR="0" lvl="0" indent="-495300" algn="l" defTabSz="914400" rtl="0" eaLnBrk="1" fontAlgn="base" latinLnBrk="0" hangingPunct="1">
                        <a:lnSpc>
                          <a:spcPct val="100000"/>
                        </a:lnSpc>
                        <a:spcBef>
                          <a:spcPct val="20000"/>
                        </a:spcBef>
                        <a:spcAft>
                          <a:spcPct val="0"/>
                        </a:spcAft>
                        <a:buClr>
                          <a:schemeClr val="folHlink"/>
                        </a:buClr>
                        <a:buSzPct val="90000"/>
                        <a:buFont typeface="Wingdings" pitchFamily="2" charset="2"/>
                        <a:buAutoNum type="arabicPeriod" startAt="2"/>
                        <a:tabLst/>
                      </a:pPr>
                      <a:r>
                        <a:rPr kumimoji="0" lang="pl-PL" sz="1800" b="0" i="0" u="none" strike="noStrike" cap="none" normalizeH="0" baseline="0" smtClean="0">
                          <a:ln>
                            <a:noFill/>
                          </a:ln>
                          <a:solidFill>
                            <a:schemeClr val="tx1"/>
                          </a:solidFill>
                          <a:effectLst/>
                          <a:latin typeface="Century Gothic" pitchFamily="34" charset="0"/>
                        </a:rPr>
                        <a:t>Strategia wysokiej</a:t>
                      </a:r>
                      <a:r>
                        <a:rPr kumimoji="0" lang="pl-PL" sz="2000" b="0" i="0" u="none" strike="noStrike" cap="none" normalizeH="0" baseline="0" smtClean="0">
                          <a:ln>
                            <a:noFill/>
                          </a:ln>
                          <a:solidFill>
                            <a:schemeClr val="tx1"/>
                          </a:solidFill>
                          <a:effectLst/>
                          <a:latin typeface="Century Gothic" pitchFamily="34" charset="0"/>
                        </a:rPr>
                        <a:t> </a:t>
                      </a:r>
                      <a:r>
                        <a:rPr kumimoji="0" lang="pl-PL" sz="1800" b="0" i="0" u="none" strike="noStrike" cap="none" normalizeH="0" baseline="0" smtClean="0">
                          <a:ln>
                            <a:noFill/>
                          </a:ln>
                          <a:solidFill>
                            <a:schemeClr val="tx1"/>
                          </a:solidFill>
                          <a:effectLst/>
                          <a:latin typeface="Century Gothic" pitchFamily="34" charset="0"/>
                        </a:rPr>
                        <a:t>wartości</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905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495300" marR="0" lvl="0" indent="-495300" algn="l" defTabSz="914400" rtl="0" eaLnBrk="1" fontAlgn="base" latinLnBrk="0" hangingPunct="1">
                        <a:lnSpc>
                          <a:spcPct val="100000"/>
                        </a:lnSpc>
                        <a:spcBef>
                          <a:spcPct val="20000"/>
                        </a:spcBef>
                        <a:spcAft>
                          <a:spcPct val="0"/>
                        </a:spcAft>
                        <a:buClr>
                          <a:schemeClr val="folHlink"/>
                        </a:buClr>
                        <a:buSzPct val="90000"/>
                        <a:buFont typeface="Wingdings" pitchFamily="2" charset="2"/>
                        <a:buAutoNum type="arabicPeriod" startAt="3"/>
                        <a:tabLst/>
                      </a:pPr>
                      <a:r>
                        <a:rPr kumimoji="0" lang="pl-PL" sz="1800" b="0" i="0" u="none" strike="noStrike" cap="none" normalizeH="0" baseline="0" smtClean="0">
                          <a:ln>
                            <a:noFill/>
                          </a:ln>
                          <a:solidFill>
                            <a:schemeClr val="tx1"/>
                          </a:solidFill>
                          <a:effectLst/>
                          <a:latin typeface="Century Gothic" pitchFamily="34" charset="0"/>
                        </a:rPr>
                        <a:t>Strategia superokazji</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hlink"/>
                      </a:solidFill>
                      <a:prstDash val="solid"/>
                      <a:round/>
                      <a:headEnd type="none" w="med" len="med"/>
                      <a:tailEnd type="none" w="med" len="med"/>
                    </a:lnL>
                    <a:lnR w="19050" cap="flat" cmpd="sng" algn="ctr">
                      <a:solidFill>
                        <a:schemeClr val="hlink"/>
                      </a:solidFill>
                      <a:prstDash val="solid"/>
                      <a:round/>
                      <a:headEnd type="none" w="med" len="med"/>
                      <a:tailEnd type="none" w="med" len="med"/>
                    </a:lnR>
                    <a:lnT w="1905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r h="1022350">
                <a:tc>
                  <a:txBody>
                    <a:bodyPr/>
                    <a:lstStyle/>
                    <a:p>
                      <a:pPr marL="495300" marR="0" lvl="0" indent="-495300" algn="l" defTabSz="914400" rtl="0" eaLnBrk="1" fontAlgn="base" latinLnBrk="0" hangingPunct="1">
                        <a:lnSpc>
                          <a:spcPct val="100000"/>
                        </a:lnSpc>
                        <a:spcBef>
                          <a:spcPct val="20000"/>
                        </a:spcBef>
                        <a:spcAft>
                          <a:spcPct val="0"/>
                        </a:spcAft>
                        <a:buClr>
                          <a:schemeClr val="folHlink"/>
                        </a:buClr>
                        <a:buSzPct val="90000"/>
                        <a:buFont typeface="Wingdings" pitchFamily="2" charset="2"/>
                        <a:buAutoNum type="arabicPeriod" startAt="4"/>
                        <a:tabLst/>
                      </a:pPr>
                      <a:r>
                        <a:rPr kumimoji="0" lang="pl-PL" sz="1800" b="0" i="0" u="none" strike="noStrike" cap="none" normalizeH="0" baseline="0" smtClean="0">
                          <a:ln>
                            <a:noFill/>
                          </a:ln>
                          <a:solidFill>
                            <a:schemeClr val="tx1"/>
                          </a:solidFill>
                          <a:effectLst/>
                          <a:latin typeface="Century Gothic" pitchFamily="34" charset="0"/>
                        </a:rPr>
                        <a:t>Strategia przeładowania</a:t>
                      </a:r>
                    </a:p>
                  </a:txBody>
                  <a:tcPr horzOverflow="overflow">
                    <a:lnL w="1905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495300" marR="0" lvl="0" indent="-495300" algn="l" defTabSz="914400" rtl="0" eaLnBrk="1" fontAlgn="base" latinLnBrk="0" hangingPunct="1">
                        <a:lnSpc>
                          <a:spcPct val="100000"/>
                        </a:lnSpc>
                        <a:spcBef>
                          <a:spcPct val="20000"/>
                        </a:spcBef>
                        <a:spcAft>
                          <a:spcPct val="0"/>
                        </a:spcAft>
                        <a:buClr>
                          <a:schemeClr val="folHlink"/>
                        </a:buClr>
                        <a:buSzPct val="90000"/>
                        <a:buFont typeface="Wingdings" pitchFamily="2" charset="2"/>
                        <a:buAutoNum type="arabicPeriod" startAt="5"/>
                        <a:tabLst/>
                      </a:pPr>
                      <a:r>
                        <a:rPr kumimoji="0" lang="pl-PL" sz="1800" b="0" i="0" u="none" strike="noStrike" cap="none" normalizeH="0" baseline="0" smtClean="0">
                          <a:ln>
                            <a:noFill/>
                          </a:ln>
                          <a:solidFill>
                            <a:schemeClr val="tx1"/>
                          </a:solidFill>
                          <a:effectLst/>
                          <a:latin typeface="Century Gothic" pitchFamily="34" charset="0"/>
                        </a:rPr>
                        <a:t>Strategia średniej wartości</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495300" marR="0" lvl="0" indent="-495300" algn="l" defTabSz="914400" rtl="0" eaLnBrk="1" fontAlgn="base" latinLnBrk="0" hangingPunct="1">
                        <a:lnSpc>
                          <a:spcPct val="100000"/>
                        </a:lnSpc>
                        <a:spcBef>
                          <a:spcPct val="20000"/>
                        </a:spcBef>
                        <a:spcAft>
                          <a:spcPct val="0"/>
                        </a:spcAft>
                        <a:buClr>
                          <a:schemeClr val="folHlink"/>
                        </a:buClr>
                        <a:buSzPct val="90000"/>
                        <a:buFont typeface="Wingdings" pitchFamily="2" charset="2"/>
                        <a:buAutoNum type="arabicPeriod" startAt="6"/>
                        <a:tabLst/>
                      </a:pPr>
                      <a:r>
                        <a:rPr kumimoji="0" lang="pl-PL" sz="1800" b="0" i="0" u="none" strike="noStrike" cap="none" normalizeH="0" baseline="0" smtClean="0">
                          <a:ln>
                            <a:noFill/>
                          </a:ln>
                          <a:solidFill>
                            <a:schemeClr val="tx1"/>
                          </a:solidFill>
                          <a:effectLst/>
                          <a:latin typeface="Century Gothic" pitchFamily="34" charset="0"/>
                        </a:rPr>
                        <a:t>Strategia dobrej okazji</a:t>
                      </a:r>
                    </a:p>
                  </a:txBody>
                  <a:tcPr horzOverflow="overflow">
                    <a:lnL w="12700" cap="flat" cmpd="sng" algn="ctr">
                      <a:solidFill>
                        <a:schemeClr val="hlink"/>
                      </a:solidFill>
                      <a:prstDash val="solid"/>
                      <a:round/>
                      <a:headEnd type="none" w="med" len="med"/>
                      <a:tailEnd type="none" w="med" len="med"/>
                    </a:lnL>
                    <a:lnR w="1905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r h="881063">
                <a:tc>
                  <a:txBody>
                    <a:bodyPr/>
                    <a:lstStyle/>
                    <a:p>
                      <a:pPr marL="495300" marR="0" lvl="0" indent="-495300" algn="l" defTabSz="914400" rtl="0" eaLnBrk="1" fontAlgn="base" latinLnBrk="0" hangingPunct="1">
                        <a:lnSpc>
                          <a:spcPct val="100000"/>
                        </a:lnSpc>
                        <a:spcBef>
                          <a:spcPct val="20000"/>
                        </a:spcBef>
                        <a:spcAft>
                          <a:spcPct val="0"/>
                        </a:spcAft>
                        <a:buClr>
                          <a:schemeClr val="folHlink"/>
                        </a:buClr>
                        <a:buSzPct val="90000"/>
                        <a:buFont typeface="Wingdings" pitchFamily="2" charset="2"/>
                        <a:buAutoNum type="arabicPeriod" startAt="7"/>
                        <a:tabLst/>
                      </a:pPr>
                      <a:r>
                        <a:rPr kumimoji="0" lang="pl-PL" sz="1800" b="0" i="0" u="none" strike="noStrike" cap="none" normalizeH="0" baseline="0" smtClean="0">
                          <a:ln>
                            <a:noFill/>
                          </a:ln>
                          <a:solidFill>
                            <a:schemeClr val="tx1"/>
                          </a:solidFill>
                          <a:effectLst/>
                          <a:latin typeface="Century Gothic" pitchFamily="34" charset="0"/>
                        </a:rPr>
                        <a:t>Strategia zdzierstwa</a:t>
                      </a:r>
                    </a:p>
                  </a:txBody>
                  <a:tcPr horzOverflow="overflow">
                    <a:lnL w="1905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9050" cap="flat" cmpd="sng" algn="ctr">
                      <a:solidFill>
                        <a:schemeClr val="hlink"/>
                      </a:solidFill>
                      <a:prstDash val="solid"/>
                      <a:round/>
                      <a:headEnd type="none" w="med" len="med"/>
                      <a:tailEnd type="none" w="med" len="med"/>
                    </a:lnB>
                    <a:lnTlToBr>
                      <a:noFill/>
                    </a:lnTlToBr>
                    <a:lnBlToTr>
                      <a:noFill/>
                    </a:lnBlToTr>
                    <a:noFill/>
                  </a:tcPr>
                </a:tc>
                <a:tc>
                  <a:txBody>
                    <a:bodyPr/>
                    <a:lstStyle/>
                    <a:p>
                      <a:pPr marL="495300" marR="0" lvl="0" indent="-495300" algn="l" defTabSz="914400" rtl="0" eaLnBrk="1" fontAlgn="base" latinLnBrk="0" hangingPunct="1">
                        <a:lnSpc>
                          <a:spcPct val="100000"/>
                        </a:lnSpc>
                        <a:spcBef>
                          <a:spcPct val="20000"/>
                        </a:spcBef>
                        <a:spcAft>
                          <a:spcPct val="0"/>
                        </a:spcAft>
                        <a:buClr>
                          <a:schemeClr val="folHlink"/>
                        </a:buClr>
                        <a:buSzPct val="90000"/>
                        <a:buFont typeface="Wingdings" pitchFamily="2" charset="2"/>
                        <a:buAutoNum type="arabicPeriod" startAt="8"/>
                        <a:tabLst/>
                      </a:pPr>
                      <a:r>
                        <a:rPr kumimoji="0" lang="pl-PL" sz="1800" b="0" i="0" u="none" strike="noStrike" cap="none" normalizeH="0" baseline="0" smtClean="0">
                          <a:ln>
                            <a:noFill/>
                          </a:ln>
                          <a:solidFill>
                            <a:schemeClr val="tx1"/>
                          </a:solidFill>
                          <a:effectLst/>
                          <a:latin typeface="Century Gothic" pitchFamily="34" charset="0"/>
                        </a:rPr>
                        <a:t>Strategia pozornej oszczędności</a:t>
                      </a: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9050" cap="flat" cmpd="sng" algn="ctr">
                      <a:solidFill>
                        <a:schemeClr val="hlink"/>
                      </a:solidFill>
                      <a:prstDash val="solid"/>
                      <a:round/>
                      <a:headEnd type="none" w="med" len="med"/>
                      <a:tailEnd type="none" w="med" len="med"/>
                    </a:lnB>
                    <a:lnTlToBr>
                      <a:noFill/>
                    </a:lnTlToBr>
                    <a:lnBlToTr>
                      <a:noFill/>
                    </a:lnBlToTr>
                    <a:noFill/>
                  </a:tcPr>
                </a:tc>
                <a:tc>
                  <a:txBody>
                    <a:bodyPr/>
                    <a:lstStyle/>
                    <a:p>
                      <a:pPr marL="495300" marR="0" lvl="0" indent="-495300" algn="l" defTabSz="914400" rtl="0" eaLnBrk="1" fontAlgn="base" latinLnBrk="0" hangingPunct="1">
                        <a:lnSpc>
                          <a:spcPct val="100000"/>
                        </a:lnSpc>
                        <a:spcBef>
                          <a:spcPct val="20000"/>
                        </a:spcBef>
                        <a:spcAft>
                          <a:spcPct val="0"/>
                        </a:spcAft>
                        <a:buClr>
                          <a:schemeClr val="folHlink"/>
                        </a:buClr>
                        <a:buSzPct val="90000"/>
                        <a:buFont typeface="Wingdings" pitchFamily="2" charset="2"/>
                        <a:buAutoNum type="arabicPeriod" startAt="9"/>
                        <a:tabLst/>
                      </a:pPr>
                      <a:r>
                        <a:rPr kumimoji="0" lang="pl-PL" sz="1800" b="0" i="0" u="none" strike="noStrike" cap="none" normalizeH="0" baseline="0" smtClean="0">
                          <a:ln>
                            <a:noFill/>
                          </a:ln>
                          <a:solidFill>
                            <a:schemeClr val="tx1"/>
                          </a:solidFill>
                          <a:effectLst/>
                          <a:latin typeface="Century Gothic" pitchFamily="34" charset="0"/>
                        </a:rPr>
                        <a:t>Strategia oszczędności</a:t>
                      </a:r>
                    </a:p>
                  </a:txBody>
                  <a:tcPr horzOverflow="overflow">
                    <a:lnL w="12700" cap="flat" cmpd="sng" algn="ctr">
                      <a:solidFill>
                        <a:schemeClr val="hlink"/>
                      </a:solidFill>
                      <a:prstDash val="solid"/>
                      <a:round/>
                      <a:headEnd type="none" w="med" len="med"/>
                      <a:tailEnd type="none" w="med" len="med"/>
                    </a:lnL>
                    <a:lnR w="1905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9050" cap="flat" cmpd="sng" algn="ctr">
                      <a:solidFill>
                        <a:schemeClr val="hlink"/>
                      </a:solidFill>
                      <a:prstDash val="solid"/>
                      <a:round/>
                      <a:headEnd type="none" w="med" len="med"/>
                      <a:tailEnd type="none" w="med" len="med"/>
                    </a:lnB>
                    <a:lnTlToBr>
                      <a:noFill/>
                    </a:lnTlToBr>
                    <a:lnBlToTr>
                      <a:noFill/>
                    </a:lnBlToTr>
                    <a:noFill/>
                  </a:tcPr>
                </a:tc>
              </a:tr>
            </a:tbl>
          </a:graphicData>
        </a:graphic>
      </p:graphicFrame>
      <p:sp>
        <p:nvSpPr>
          <p:cNvPr id="45077" name="Text Box 23"/>
          <p:cNvSpPr txBox="1">
            <a:spLocks noChangeArrowheads="1"/>
          </p:cNvSpPr>
          <p:nvPr/>
        </p:nvSpPr>
        <p:spPr bwMode="auto">
          <a:xfrm rot="-5400000">
            <a:off x="-1547812" y="3898900"/>
            <a:ext cx="3556000" cy="457200"/>
          </a:xfrm>
          <a:prstGeom prst="rect">
            <a:avLst/>
          </a:prstGeom>
          <a:noFill/>
          <a:ln w="9525">
            <a:noFill/>
            <a:miter lim="800000"/>
            <a:headEnd/>
            <a:tailEnd/>
          </a:ln>
        </p:spPr>
        <p:txBody>
          <a:bodyPr>
            <a:spAutoFit/>
          </a:bodyPr>
          <a:lstStyle/>
          <a:p>
            <a:pPr algn="ctr"/>
            <a:r>
              <a:rPr lang="pl-PL" sz="2400">
                <a:latin typeface="Century Gothic" pitchFamily="34" charset="0"/>
              </a:rPr>
              <a:t>Jakość</a:t>
            </a:r>
          </a:p>
        </p:txBody>
      </p:sp>
      <p:sp>
        <p:nvSpPr>
          <p:cNvPr id="45078" name="Text Box 24"/>
          <p:cNvSpPr txBox="1">
            <a:spLocks noChangeArrowheads="1"/>
          </p:cNvSpPr>
          <p:nvPr/>
        </p:nvSpPr>
        <p:spPr bwMode="auto">
          <a:xfrm>
            <a:off x="611188" y="1484313"/>
            <a:ext cx="7848600" cy="457200"/>
          </a:xfrm>
          <a:prstGeom prst="rect">
            <a:avLst/>
          </a:prstGeom>
          <a:noFill/>
          <a:ln w="9525">
            <a:noFill/>
            <a:miter lim="800000"/>
            <a:headEnd/>
            <a:tailEnd/>
          </a:ln>
        </p:spPr>
        <p:txBody>
          <a:bodyPr>
            <a:spAutoFit/>
          </a:bodyPr>
          <a:lstStyle/>
          <a:p>
            <a:pPr algn="ctr"/>
            <a:r>
              <a:rPr lang="pl-PL" sz="2400">
                <a:latin typeface="Century Gothic" pitchFamily="34" charset="0"/>
              </a:rPr>
              <a:t>Cena</a:t>
            </a:r>
          </a:p>
        </p:txBody>
      </p:sp>
      <p:sp>
        <p:nvSpPr>
          <p:cNvPr id="45079" name="Text Box 25"/>
          <p:cNvSpPr txBox="1">
            <a:spLocks noChangeArrowheads="1"/>
          </p:cNvSpPr>
          <p:nvPr/>
        </p:nvSpPr>
        <p:spPr bwMode="auto">
          <a:xfrm>
            <a:off x="1476375" y="1989138"/>
            <a:ext cx="7343775" cy="396875"/>
          </a:xfrm>
          <a:prstGeom prst="rect">
            <a:avLst/>
          </a:prstGeom>
          <a:noFill/>
          <a:ln w="9525">
            <a:noFill/>
            <a:miter lim="800000"/>
            <a:headEnd/>
            <a:tailEnd/>
          </a:ln>
        </p:spPr>
        <p:txBody>
          <a:bodyPr>
            <a:spAutoFit/>
          </a:bodyPr>
          <a:lstStyle/>
          <a:p>
            <a:pPr>
              <a:spcBef>
                <a:spcPct val="50000"/>
              </a:spcBef>
            </a:pPr>
            <a:r>
              <a:rPr lang="pl-PL" sz="2000">
                <a:latin typeface="Century Gothic" pitchFamily="34" charset="0"/>
              </a:rPr>
              <a:t>	</a:t>
            </a:r>
            <a:r>
              <a:rPr lang="pl-PL" sz="2000">
                <a:solidFill>
                  <a:schemeClr val="hlink"/>
                </a:solidFill>
                <a:latin typeface="Century Gothic" pitchFamily="34" charset="0"/>
              </a:rPr>
              <a:t>Wysoka 	Średnia 		Niska</a:t>
            </a:r>
          </a:p>
        </p:txBody>
      </p:sp>
      <p:sp>
        <p:nvSpPr>
          <p:cNvPr id="45080" name="Text Box 26"/>
          <p:cNvSpPr txBox="1">
            <a:spLocks noChangeArrowheads="1"/>
          </p:cNvSpPr>
          <p:nvPr/>
        </p:nvSpPr>
        <p:spPr bwMode="auto">
          <a:xfrm>
            <a:off x="395288" y="2852738"/>
            <a:ext cx="1187450" cy="396875"/>
          </a:xfrm>
          <a:prstGeom prst="rect">
            <a:avLst/>
          </a:prstGeom>
          <a:noFill/>
          <a:ln w="9525">
            <a:noFill/>
            <a:miter lim="800000"/>
            <a:headEnd/>
            <a:tailEnd/>
          </a:ln>
        </p:spPr>
        <p:txBody>
          <a:bodyPr>
            <a:spAutoFit/>
          </a:bodyPr>
          <a:lstStyle/>
          <a:p>
            <a:pPr>
              <a:spcBef>
                <a:spcPct val="50000"/>
              </a:spcBef>
            </a:pPr>
            <a:r>
              <a:rPr lang="pl-PL" sz="2000">
                <a:solidFill>
                  <a:schemeClr val="hlink"/>
                </a:solidFill>
                <a:latin typeface="Century Gothic" pitchFamily="34" charset="0"/>
              </a:rPr>
              <a:t>Wysoka</a:t>
            </a:r>
            <a:r>
              <a:rPr lang="pl-PL" sz="1800"/>
              <a:t> </a:t>
            </a:r>
          </a:p>
        </p:txBody>
      </p:sp>
      <p:sp>
        <p:nvSpPr>
          <p:cNvPr id="45081" name="Text Box 27"/>
          <p:cNvSpPr txBox="1">
            <a:spLocks noChangeArrowheads="1"/>
          </p:cNvSpPr>
          <p:nvPr/>
        </p:nvSpPr>
        <p:spPr bwMode="auto">
          <a:xfrm>
            <a:off x="468313" y="4149725"/>
            <a:ext cx="1106487" cy="396875"/>
          </a:xfrm>
          <a:prstGeom prst="rect">
            <a:avLst/>
          </a:prstGeom>
          <a:noFill/>
          <a:ln w="9525" algn="ctr">
            <a:noFill/>
            <a:miter lim="800000"/>
            <a:headEnd/>
            <a:tailEnd/>
          </a:ln>
        </p:spPr>
        <p:txBody>
          <a:bodyPr wrap="none">
            <a:spAutoFit/>
          </a:bodyPr>
          <a:lstStyle/>
          <a:p>
            <a:pPr algn="ctr"/>
            <a:r>
              <a:rPr lang="pl-PL" sz="2000">
                <a:solidFill>
                  <a:schemeClr val="hlink"/>
                </a:solidFill>
                <a:latin typeface="Century Gothic" pitchFamily="34" charset="0"/>
              </a:rPr>
              <a:t>Średnia</a:t>
            </a:r>
          </a:p>
        </p:txBody>
      </p:sp>
      <p:sp>
        <p:nvSpPr>
          <p:cNvPr id="45082" name="Text Box 28"/>
          <p:cNvSpPr txBox="1">
            <a:spLocks noChangeArrowheads="1"/>
          </p:cNvSpPr>
          <p:nvPr/>
        </p:nvSpPr>
        <p:spPr bwMode="auto">
          <a:xfrm>
            <a:off x="468313" y="5013325"/>
            <a:ext cx="1079500" cy="396875"/>
          </a:xfrm>
          <a:prstGeom prst="rect">
            <a:avLst/>
          </a:prstGeom>
          <a:noFill/>
          <a:ln w="9525" algn="ctr">
            <a:noFill/>
            <a:miter lim="800000"/>
            <a:headEnd/>
            <a:tailEnd/>
          </a:ln>
        </p:spPr>
        <p:txBody>
          <a:bodyPr>
            <a:spAutoFit/>
          </a:bodyPr>
          <a:lstStyle/>
          <a:p>
            <a:pPr algn="ctr">
              <a:spcBef>
                <a:spcPct val="50000"/>
              </a:spcBef>
            </a:pPr>
            <a:r>
              <a:rPr lang="pl-PL" sz="2000">
                <a:solidFill>
                  <a:schemeClr val="hlink"/>
                </a:solidFill>
                <a:latin typeface="Century Gothic" pitchFamily="34" charset="0"/>
              </a:rPr>
              <a:t>Niska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457200" y="1506538"/>
            <a:ext cx="8229600" cy="1470025"/>
          </a:xfrm>
        </p:spPr>
        <p:txBody>
          <a:bodyPr/>
          <a:lstStyle/>
          <a:p>
            <a:r>
              <a:rPr lang="pl-PL" smtClean="0">
                <a:latin typeface="Century Gothic" pitchFamily="34" charset="0"/>
              </a:rPr>
              <a:t>Kanały dystrybucji</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sz="quarter" idx="1"/>
          </p:nvPr>
        </p:nvSpPr>
        <p:spPr>
          <a:xfrm>
            <a:off x="457200" y="765175"/>
            <a:ext cx="8229600" cy="5111750"/>
          </a:xfrm>
        </p:spPr>
        <p:txBody>
          <a:bodyPr/>
          <a:lstStyle/>
          <a:p>
            <a:pPr marL="609600" indent="-609600">
              <a:buFont typeface="Wingdings" pitchFamily="2" charset="2"/>
              <a:buNone/>
            </a:pPr>
            <a:r>
              <a:rPr lang="pl-PL" b="1" smtClean="0">
                <a:latin typeface="Century Gothic" pitchFamily="34" charset="0"/>
              </a:rPr>
              <a:t>Marketingowy kanał dystrybucji</a:t>
            </a:r>
            <a:r>
              <a:rPr lang="pl-PL" smtClean="0">
                <a:latin typeface="Century Gothic" pitchFamily="34" charset="0"/>
              </a:rPr>
              <a:t> </a:t>
            </a:r>
          </a:p>
          <a:p>
            <a:pPr marL="609600" indent="-609600">
              <a:buFont typeface="Wingdings" pitchFamily="2" charset="2"/>
              <a:buNone/>
            </a:pPr>
            <a:r>
              <a:rPr lang="pl-PL" smtClean="0">
                <a:latin typeface="Century Gothic" pitchFamily="34" charset="0"/>
              </a:rPr>
              <a:t>	</a:t>
            </a:r>
          </a:p>
          <a:p>
            <a:pPr marL="609600" indent="-609600">
              <a:buFont typeface="Wingdings" pitchFamily="2" charset="2"/>
              <a:buNone/>
            </a:pPr>
            <a:r>
              <a:rPr lang="pl-PL" smtClean="0">
                <a:latin typeface="Century Gothic" pitchFamily="34" charset="0"/>
              </a:rPr>
              <a:t>	sposób połączenia i kolejność ogniw. Składa się z indywidualnych osób i firm uczestniczących w procesie dostarczania produktu lub usługi na rynek, do konsumpcji przez indywidualnego konsumenta lub nabywcę instytucjonalnego.</a:t>
            </a:r>
          </a:p>
          <a:p>
            <a:pPr marL="609600" indent="-609600">
              <a:buFont typeface="Wingdings" pitchFamily="2" charset="2"/>
              <a:buNone/>
            </a:pPr>
            <a:endParaRPr lang="pl-PL" smtClean="0">
              <a:latin typeface="Century Gothic" pitchFamily="34" charset="0"/>
            </a:endParaRPr>
          </a:p>
          <a:p>
            <a:pPr marL="609600" indent="-609600">
              <a:buFont typeface="Wingdings" pitchFamily="2" charset="2"/>
              <a:buNone/>
            </a:pPr>
            <a:endParaRPr lang="pl-PL" smtClean="0">
              <a:latin typeface="Century Gothic"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sz="quarter" idx="1"/>
          </p:nvPr>
        </p:nvSpPr>
        <p:spPr>
          <a:xfrm>
            <a:off x="539750" y="1557338"/>
            <a:ext cx="8229600" cy="5111750"/>
          </a:xfrm>
        </p:spPr>
        <p:txBody>
          <a:bodyPr/>
          <a:lstStyle/>
          <a:p>
            <a:pPr marL="609600" indent="-609600">
              <a:buFont typeface="Wingdings" pitchFamily="2" charset="2"/>
              <a:buNone/>
            </a:pPr>
            <a:r>
              <a:rPr lang="pl-PL" b="1" smtClean="0">
                <a:latin typeface="Century Gothic" pitchFamily="34" charset="0"/>
              </a:rPr>
              <a:t>	</a:t>
            </a:r>
            <a:r>
              <a:rPr lang="pl-PL" sz="2400" b="1" smtClean="0">
                <a:latin typeface="Century Gothic" pitchFamily="34" charset="0"/>
              </a:rPr>
              <a:t>Kanały dystrybucji ze względu na obecność i liczbę  pośredników</a:t>
            </a:r>
          </a:p>
          <a:p>
            <a:pPr marL="609600" indent="-609600">
              <a:buFont typeface="Wingdings" pitchFamily="2" charset="2"/>
              <a:buNone/>
            </a:pPr>
            <a:r>
              <a:rPr lang="pl-PL" smtClean="0">
                <a:latin typeface="Century Gothic" pitchFamily="34" charset="0"/>
              </a:rPr>
              <a:t>	</a:t>
            </a:r>
          </a:p>
          <a:p>
            <a:pPr marL="609600" indent="-609600">
              <a:buFont typeface="Wingdings" pitchFamily="2" charset="2"/>
              <a:buAutoNum type="arabicPeriod"/>
            </a:pPr>
            <a:r>
              <a:rPr lang="pl-PL" smtClean="0">
                <a:latin typeface="Century Gothic" pitchFamily="34" charset="0"/>
              </a:rPr>
              <a:t>Kanały bezpośrednie</a:t>
            </a:r>
          </a:p>
          <a:p>
            <a:pPr marL="609600" indent="-609600">
              <a:buFont typeface="Wingdings" pitchFamily="2" charset="2"/>
              <a:buAutoNum type="arabicPeriod"/>
            </a:pPr>
            <a:endParaRPr lang="pl-PL" smtClean="0">
              <a:latin typeface="Century Gothic" pitchFamily="34" charset="0"/>
            </a:endParaRPr>
          </a:p>
          <a:p>
            <a:pPr marL="609600" indent="-609600">
              <a:buFont typeface="Wingdings" pitchFamily="2" charset="2"/>
              <a:buAutoNum type="arabicPeriod"/>
            </a:pPr>
            <a:r>
              <a:rPr lang="pl-PL" smtClean="0">
                <a:latin typeface="Century Gothic" pitchFamily="34" charset="0"/>
              </a:rPr>
              <a:t>Kanały pośrednie </a:t>
            </a:r>
          </a:p>
          <a:p>
            <a:pPr marL="990600" lvl="1" indent="-646113">
              <a:buSzPct val="50000"/>
            </a:pPr>
            <a:r>
              <a:rPr lang="pl-PL" smtClean="0">
                <a:latin typeface="Century Gothic" pitchFamily="34" charset="0"/>
              </a:rPr>
              <a:t>Jednoszczeblowe</a:t>
            </a:r>
          </a:p>
          <a:p>
            <a:pPr marL="990600" lvl="1" indent="-646113">
              <a:buSzPct val="50000"/>
            </a:pPr>
            <a:r>
              <a:rPr lang="pl-PL" smtClean="0">
                <a:latin typeface="Century Gothic" pitchFamily="34" charset="0"/>
              </a:rPr>
              <a:t>Wieloszczeblowe</a:t>
            </a:r>
          </a:p>
          <a:p>
            <a:pPr marL="609600" indent="-609600">
              <a:buFont typeface="Wingdings" pitchFamily="2" charset="2"/>
              <a:buAutoNum type="arabicPeriod"/>
            </a:pPr>
            <a:endParaRPr lang="pl-PL" smtClean="0">
              <a:latin typeface="Century Gothic" pitchFamily="34" charset="0"/>
            </a:endParaRPr>
          </a:p>
          <a:p>
            <a:pPr marL="609600" indent="-609600">
              <a:buFont typeface="Wingdings" pitchFamily="2" charset="2"/>
              <a:buNone/>
            </a:pPr>
            <a:endParaRPr lang="pl-PL" smtClean="0">
              <a:latin typeface="Century Gothic" pitchFamily="34" charset="0"/>
            </a:endParaRPr>
          </a:p>
        </p:txBody>
      </p:sp>
      <p:sp>
        <p:nvSpPr>
          <p:cNvPr id="48131" name="Rectangle 3"/>
          <p:cNvSpPr>
            <a:spLocks noChangeArrowheads="1"/>
          </p:cNvSpPr>
          <p:nvPr/>
        </p:nvSpPr>
        <p:spPr bwMode="auto">
          <a:xfrm>
            <a:off x="2411413" y="688975"/>
            <a:ext cx="5824537" cy="519113"/>
          </a:xfrm>
          <a:prstGeom prst="rect">
            <a:avLst/>
          </a:prstGeom>
          <a:noFill/>
          <a:ln w="9525">
            <a:noFill/>
            <a:miter lim="800000"/>
            <a:headEnd/>
            <a:tailEnd/>
          </a:ln>
        </p:spPr>
        <p:txBody>
          <a:bodyPr wrap="none">
            <a:spAutoFit/>
          </a:bodyPr>
          <a:lstStyle/>
          <a:p>
            <a:pPr>
              <a:spcBef>
                <a:spcPct val="20000"/>
              </a:spcBef>
              <a:buClr>
                <a:schemeClr val="folHlink"/>
              </a:buClr>
              <a:buSzPct val="90000"/>
              <a:buFont typeface="Wingdings" pitchFamily="2" charset="2"/>
              <a:buNone/>
            </a:pPr>
            <a:r>
              <a:rPr lang="pl-PL" b="1">
                <a:latin typeface="Century Gothic" pitchFamily="34" charset="0"/>
              </a:rPr>
              <a:t>Marketingowy kanał dystrybucji</a:t>
            </a:r>
            <a:r>
              <a:rPr lang="pl-PL"/>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sz="quarter" idx="1"/>
          </p:nvPr>
        </p:nvSpPr>
        <p:spPr>
          <a:xfrm>
            <a:off x="539750" y="1052513"/>
            <a:ext cx="8229600" cy="5111750"/>
          </a:xfrm>
        </p:spPr>
        <p:txBody>
          <a:bodyPr/>
          <a:lstStyle/>
          <a:p>
            <a:pPr marL="609600" indent="-609600">
              <a:buFont typeface="Wingdings" pitchFamily="2" charset="2"/>
              <a:buNone/>
            </a:pPr>
            <a:endParaRPr lang="pl-PL" smtClean="0">
              <a:latin typeface="Century Gothic" pitchFamily="34" charset="0"/>
            </a:endParaRPr>
          </a:p>
          <a:p>
            <a:pPr marL="609600" indent="-609600">
              <a:buFont typeface="Wingdings" pitchFamily="2" charset="2"/>
              <a:buNone/>
            </a:pPr>
            <a:r>
              <a:rPr lang="pl-PL" b="1" smtClean="0">
                <a:latin typeface="Century Gothic" pitchFamily="34" charset="0"/>
              </a:rPr>
              <a:t>Wartości tworzone przez pośredników w kanałach marketingowych</a:t>
            </a:r>
            <a:endParaRPr lang="pl-PL" smtClean="0">
              <a:latin typeface="Century Gothic" pitchFamily="34" charset="0"/>
            </a:endParaRPr>
          </a:p>
          <a:p>
            <a:pPr marL="609600" indent="-609600">
              <a:buFont typeface="Wingdings" pitchFamily="2" charset="2"/>
              <a:buNone/>
            </a:pPr>
            <a:endParaRPr lang="pl-PL" smtClean="0">
              <a:latin typeface="Century Gothic" pitchFamily="34" charset="0"/>
            </a:endParaRPr>
          </a:p>
          <a:p>
            <a:pPr marL="609600" indent="-609600">
              <a:buFontTx/>
              <a:buAutoNum type="arabicPeriod"/>
            </a:pPr>
            <a:r>
              <a:rPr lang="pl-PL" smtClean="0">
                <a:latin typeface="Century Gothic" pitchFamily="34" charset="0"/>
              </a:rPr>
              <a:t>Minimalizacja liczby kontaktów handlowych</a:t>
            </a:r>
          </a:p>
          <a:p>
            <a:pPr marL="609600" indent="-609600">
              <a:buFontTx/>
              <a:buAutoNum type="arabicPeriod"/>
            </a:pPr>
            <a:r>
              <a:rPr lang="pl-PL" smtClean="0">
                <a:latin typeface="Century Gothic" pitchFamily="34" charset="0"/>
              </a:rPr>
              <a:t>Zmniejszenie liczby transakcji</a:t>
            </a:r>
          </a:p>
        </p:txBody>
      </p:sp>
      <p:sp>
        <p:nvSpPr>
          <p:cNvPr id="49155" name="Rectangle 3"/>
          <p:cNvSpPr>
            <a:spLocks noChangeArrowheads="1"/>
          </p:cNvSpPr>
          <p:nvPr/>
        </p:nvSpPr>
        <p:spPr bwMode="auto">
          <a:xfrm>
            <a:off x="2411413" y="762000"/>
            <a:ext cx="5824537" cy="519113"/>
          </a:xfrm>
          <a:prstGeom prst="rect">
            <a:avLst/>
          </a:prstGeom>
          <a:noFill/>
          <a:ln w="9525">
            <a:noFill/>
            <a:miter lim="800000"/>
            <a:headEnd/>
            <a:tailEnd/>
          </a:ln>
        </p:spPr>
        <p:txBody>
          <a:bodyPr wrap="none">
            <a:spAutoFit/>
          </a:bodyPr>
          <a:lstStyle/>
          <a:p>
            <a:pPr>
              <a:spcBef>
                <a:spcPct val="20000"/>
              </a:spcBef>
              <a:buClr>
                <a:schemeClr val="folHlink"/>
              </a:buClr>
              <a:buSzPct val="90000"/>
              <a:buFont typeface="Wingdings" pitchFamily="2" charset="2"/>
              <a:buNone/>
            </a:pPr>
            <a:r>
              <a:rPr lang="pl-PL" b="1">
                <a:latin typeface="Century Gothic" pitchFamily="34" charset="0"/>
              </a:rPr>
              <a:t>Marketingowy kanał dystrybucji</a:t>
            </a:r>
            <a:r>
              <a:rPr lang="pl-PL"/>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684213" y="1557338"/>
          <a:ext cx="8135937" cy="4229100"/>
        </p:xfrm>
        <a:graphic>
          <a:graphicData uri="http://schemas.openxmlformats.org/presentationml/2006/ole">
            <p:oleObj spid="_x0000_s1026" name="Obraz - mapa bitowa" r:id="rId3" imgW="7457143" imgH="3877216" progId="Paint.Picture">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r"/>
            <a:r>
              <a:rPr lang="pl-PL" sz="3600" smtClean="0">
                <a:latin typeface="Century Gothic" pitchFamily="34" charset="0"/>
              </a:rPr>
              <a:t>Marketing mix</a:t>
            </a:r>
          </a:p>
        </p:txBody>
      </p:sp>
      <p:sp>
        <p:nvSpPr>
          <p:cNvPr id="14339" name="Rectangle 3"/>
          <p:cNvSpPr>
            <a:spLocks noGrp="1" noChangeArrowheads="1"/>
          </p:cNvSpPr>
          <p:nvPr>
            <p:ph sz="quarter" idx="1"/>
          </p:nvPr>
        </p:nvSpPr>
        <p:spPr>
          <a:xfrm>
            <a:off x="914400" y="1600200"/>
            <a:ext cx="7772400" cy="4924425"/>
          </a:xfrm>
        </p:spPr>
        <p:txBody>
          <a:bodyPr/>
          <a:lstStyle/>
          <a:p>
            <a:pPr>
              <a:buFont typeface="Wingdings" pitchFamily="2" charset="2"/>
              <a:buNone/>
            </a:pPr>
            <a:endParaRPr lang="pl-PL" smtClean="0"/>
          </a:p>
          <a:p>
            <a:pPr>
              <a:buFont typeface="Wingdings" pitchFamily="2" charset="2"/>
              <a:buNone/>
            </a:pPr>
            <a:r>
              <a:rPr lang="pl-PL" smtClean="0"/>
              <a:t>	</a:t>
            </a:r>
            <a:r>
              <a:rPr lang="pl-PL" b="1" smtClean="0">
                <a:latin typeface="Century Gothic" pitchFamily="34" charset="0"/>
              </a:rPr>
              <a:t>Koncepcja 4 P </a:t>
            </a:r>
          </a:p>
          <a:p>
            <a:pPr lvl="1">
              <a:buFont typeface="Wingdings" pitchFamily="2" charset="2"/>
              <a:buNone/>
            </a:pPr>
            <a:r>
              <a:rPr lang="pl-PL" smtClean="0">
                <a:latin typeface="Century Gothic" pitchFamily="34" charset="0"/>
              </a:rPr>
              <a:t>	punkt widzenia sprzedawcy na instrumenty marketingowe którymi można wpływać na nabywców</a:t>
            </a:r>
          </a:p>
          <a:p>
            <a:pPr lvl="1">
              <a:buFont typeface="Wingdings" pitchFamily="2" charset="2"/>
              <a:buNone/>
            </a:pPr>
            <a:endParaRPr lang="pl-PL" smtClean="0">
              <a:latin typeface="Century Gothic" pitchFamily="34" charset="0"/>
            </a:endParaRPr>
          </a:p>
          <a:p>
            <a:pPr lvl="1">
              <a:buFont typeface="Wingdings" pitchFamily="2" charset="2"/>
              <a:buNone/>
            </a:pPr>
            <a:r>
              <a:rPr lang="pl-PL" b="1" smtClean="0">
                <a:latin typeface="Century Gothic" pitchFamily="34" charset="0"/>
              </a:rPr>
              <a:t>Koncepcja 4 C</a:t>
            </a:r>
          </a:p>
          <a:p>
            <a:pPr lvl="1">
              <a:buFont typeface="Wingdings" pitchFamily="2" charset="2"/>
              <a:buNone/>
            </a:pPr>
            <a:r>
              <a:rPr lang="pl-PL" smtClean="0">
                <a:latin typeface="Century Gothic" pitchFamily="34" charset="0"/>
              </a:rPr>
              <a:t>	punkt widzenia konsumenta, gdzie każdy instrument marketingowy musi dostarczać korzyści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468313" y="1109663"/>
          <a:ext cx="8137525" cy="5748337"/>
        </p:xfrm>
        <a:graphic>
          <a:graphicData uri="http://schemas.openxmlformats.org/presentationml/2006/ole">
            <p:oleObj spid="_x0000_s2050" name="Obraz - mapa bitowa" r:id="rId3" imgW="7380952" imgH="5076190" progId="Paint.Picture">
              <p:embed/>
            </p:oleObj>
          </a:graphicData>
        </a:graphic>
      </p:graphicFrame>
      <p:sp>
        <p:nvSpPr>
          <p:cNvPr id="2051" name="Rectangle 3"/>
          <p:cNvSpPr>
            <a:spLocks noGrp="1" noChangeArrowheads="1"/>
          </p:cNvSpPr>
          <p:nvPr>
            <p:ph type="title"/>
          </p:nvPr>
        </p:nvSpPr>
        <p:spPr/>
        <p:txBody>
          <a:bodyPr/>
          <a:lstStyle/>
          <a:p>
            <a:pPr algn="r"/>
            <a:r>
              <a:rPr lang="pl-PL" sz="2800" b="1" smtClean="0">
                <a:latin typeface="Century Gothic" pitchFamily="34" charset="0"/>
              </a:rPr>
              <a:t>Funkcje kanałów dystrybucji</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sz="quarter" idx="1"/>
          </p:nvPr>
        </p:nvSpPr>
        <p:spPr>
          <a:xfrm>
            <a:off x="539750" y="908050"/>
            <a:ext cx="8229600" cy="5761038"/>
          </a:xfrm>
        </p:spPr>
        <p:txBody>
          <a:bodyPr/>
          <a:lstStyle/>
          <a:p>
            <a:pPr>
              <a:buFont typeface="Wingdings" pitchFamily="2" charset="2"/>
              <a:buNone/>
            </a:pPr>
            <a:r>
              <a:rPr lang="pl-PL" b="1" smtClean="0">
                <a:latin typeface="Century Gothic" pitchFamily="34" charset="0"/>
              </a:rPr>
              <a:t>Zalety bezpośrednich kanałów:</a:t>
            </a:r>
          </a:p>
          <a:p>
            <a:pPr>
              <a:buFont typeface="Wingdings" pitchFamily="2" charset="2"/>
              <a:buNone/>
            </a:pPr>
            <a:endParaRPr lang="pl-PL" b="1" smtClean="0">
              <a:latin typeface="Century Gothic" pitchFamily="34" charset="0"/>
            </a:endParaRPr>
          </a:p>
          <a:p>
            <a:pPr marL="669925" lvl="1" indent="-325438"/>
            <a:r>
              <a:rPr lang="pl-PL" sz="2500" smtClean="0">
                <a:latin typeface="Century Gothic" pitchFamily="34" charset="0"/>
              </a:rPr>
              <a:t>Szybki przepływ informacji</a:t>
            </a:r>
          </a:p>
          <a:p>
            <a:pPr marL="669925" lvl="1" indent="-325438"/>
            <a:r>
              <a:rPr lang="pl-PL" sz="2500" smtClean="0">
                <a:latin typeface="Century Gothic" pitchFamily="34" charset="0"/>
              </a:rPr>
              <a:t>Pełna kontrola nad przepływem produktu, ustalaniem marż</a:t>
            </a:r>
          </a:p>
          <a:p>
            <a:pPr marL="669925" lvl="1" indent="-325438"/>
            <a:r>
              <a:rPr lang="pl-PL" sz="2500" smtClean="0">
                <a:latin typeface="Century Gothic" pitchFamily="34" charset="0"/>
              </a:rPr>
              <a:t>Przyjmowanie przez producentów marży handlowej</a:t>
            </a:r>
          </a:p>
          <a:p>
            <a:pPr marL="669925" lvl="1" indent="-325438"/>
            <a:r>
              <a:rPr lang="pl-PL" sz="2500" smtClean="0">
                <a:latin typeface="Century Gothic" pitchFamily="34" charset="0"/>
              </a:rPr>
              <a:t>Możliwość szybkiego reagowania na zmiany popytu</a:t>
            </a:r>
          </a:p>
          <a:p>
            <a:pPr marL="669925" lvl="1" indent="-325438"/>
            <a:r>
              <a:rPr lang="pl-PL" sz="2500" smtClean="0">
                <a:latin typeface="Century Gothic" pitchFamily="34" charset="0"/>
              </a:rPr>
              <a:t>Możliwość ustalania niskich cen</a:t>
            </a:r>
          </a:p>
          <a:p>
            <a:endParaRPr lang="pl-PL" sz="2700" smtClean="0">
              <a:latin typeface="Century Gothic"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sz="quarter" idx="1"/>
          </p:nvPr>
        </p:nvSpPr>
        <p:spPr>
          <a:xfrm>
            <a:off x="457200" y="476250"/>
            <a:ext cx="8229600" cy="5761038"/>
          </a:xfrm>
        </p:spPr>
        <p:txBody>
          <a:bodyPr/>
          <a:lstStyle/>
          <a:p>
            <a:endParaRPr lang="pl-PL" sz="2700" smtClean="0"/>
          </a:p>
          <a:p>
            <a:pPr>
              <a:buFont typeface="Wingdings" pitchFamily="2" charset="2"/>
              <a:buNone/>
            </a:pPr>
            <a:r>
              <a:rPr lang="pl-PL" b="1" smtClean="0">
                <a:latin typeface="Century Gothic" pitchFamily="34" charset="0"/>
              </a:rPr>
              <a:t>Zalety kanałów pośrednich</a:t>
            </a:r>
            <a:r>
              <a:rPr lang="pl-PL" sz="2700" b="1" smtClean="0">
                <a:latin typeface="Century Gothic" pitchFamily="34" charset="0"/>
              </a:rPr>
              <a:t>:</a:t>
            </a:r>
          </a:p>
          <a:p>
            <a:pPr>
              <a:buFont typeface="Wingdings" pitchFamily="2" charset="2"/>
              <a:buNone/>
            </a:pPr>
            <a:endParaRPr lang="pl-PL" sz="2700" b="1" smtClean="0">
              <a:latin typeface="Century Gothic" pitchFamily="34" charset="0"/>
            </a:endParaRPr>
          </a:p>
          <a:p>
            <a:pPr marL="669925" lvl="1" indent="-325438"/>
            <a:r>
              <a:rPr lang="pl-PL" sz="2500" smtClean="0">
                <a:latin typeface="Century Gothic" pitchFamily="34" charset="0"/>
              </a:rPr>
              <a:t>Niższe koszty dystrybucji</a:t>
            </a:r>
          </a:p>
          <a:p>
            <a:pPr marL="669925" lvl="1" indent="-325438"/>
            <a:r>
              <a:rPr lang="pl-PL" sz="2500" smtClean="0">
                <a:latin typeface="Century Gothic" pitchFamily="34" charset="0"/>
              </a:rPr>
              <a:t>Produkt może obejmować większy zasięg terenowy,</a:t>
            </a:r>
          </a:p>
          <a:p>
            <a:pPr marL="669925" lvl="1" indent="-325438"/>
            <a:r>
              <a:rPr lang="pl-PL" sz="2500" smtClean="0">
                <a:latin typeface="Century Gothic" pitchFamily="34" charset="0"/>
              </a:rPr>
              <a:t>Możliwy szerszy zasięg usług dla konsumenta o zróżnicowanych wymaganiach.</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914400" y="476250"/>
            <a:ext cx="7772400" cy="944563"/>
          </a:xfrm>
        </p:spPr>
        <p:txBody>
          <a:bodyPr/>
          <a:lstStyle/>
          <a:p>
            <a:r>
              <a:rPr lang="pl-PL" sz="2800" b="1" smtClean="0">
                <a:latin typeface="Century Gothic" pitchFamily="34" charset="0"/>
              </a:rPr>
              <a:t>Czynniki wpływające na wybór kanałów dystrybucji</a:t>
            </a:r>
          </a:p>
        </p:txBody>
      </p:sp>
      <p:sp>
        <p:nvSpPr>
          <p:cNvPr id="52227" name="Rectangle 3"/>
          <p:cNvSpPr>
            <a:spLocks noGrp="1" noChangeArrowheads="1"/>
          </p:cNvSpPr>
          <p:nvPr>
            <p:ph sz="quarter" idx="1"/>
          </p:nvPr>
        </p:nvSpPr>
        <p:spPr/>
        <p:txBody>
          <a:bodyPr/>
          <a:lstStyle/>
          <a:p>
            <a:r>
              <a:rPr lang="pl-PL" smtClean="0">
                <a:latin typeface="Century Gothic" pitchFamily="34" charset="0"/>
              </a:rPr>
              <a:t>Otoczenie marketingowe </a:t>
            </a:r>
          </a:p>
          <a:p>
            <a:r>
              <a:rPr lang="pl-PL" smtClean="0">
                <a:latin typeface="Century Gothic" pitchFamily="34" charset="0"/>
              </a:rPr>
              <a:t>Konsumenci</a:t>
            </a:r>
          </a:p>
          <a:p>
            <a:pPr marL="1022350" lvl="2" indent="-350838"/>
            <a:r>
              <a:rPr lang="pl-PL" smtClean="0">
                <a:latin typeface="Century Gothic" pitchFamily="34" charset="0"/>
              </a:rPr>
              <a:t>Kim są potencjalni klienci?</a:t>
            </a:r>
          </a:p>
          <a:p>
            <a:pPr marL="1022350" lvl="2" indent="-350838"/>
            <a:r>
              <a:rPr lang="pl-PL" smtClean="0">
                <a:latin typeface="Century Gothic" pitchFamily="34" charset="0"/>
              </a:rPr>
              <a:t>Gdzie, kiedy i co kupują?</a:t>
            </a:r>
          </a:p>
          <a:p>
            <a:r>
              <a:rPr lang="pl-PL" smtClean="0">
                <a:latin typeface="Century Gothic" pitchFamily="34" charset="0"/>
              </a:rPr>
              <a:t>Produkt</a:t>
            </a:r>
          </a:p>
          <a:p>
            <a:r>
              <a:rPr lang="pl-PL" smtClean="0">
                <a:latin typeface="Century Gothic" pitchFamily="34" charset="0"/>
              </a:rPr>
              <a:t>Przedsiębiorstwo</a:t>
            </a:r>
          </a:p>
          <a:p>
            <a:pPr marL="1022350" lvl="2" indent="-350838"/>
            <a:r>
              <a:rPr lang="pl-PL" smtClean="0">
                <a:latin typeface="Century Gothic" pitchFamily="34" charset="0"/>
              </a:rPr>
              <a:t>Możliwości finansowe</a:t>
            </a:r>
          </a:p>
          <a:p>
            <a:pPr marL="1022350" lvl="2" indent="-350838"/>
            <a:r>
              <a:rPr lang="pl-PL" smtClean="0">
                <a:latin typeface="Century Gothic" pitchFamily="34" charset="0"/>
              </a:rPr>
              <a:t>Liczba produktów w ofercie itp.</a:t>
            </a:r>
            <a:endParaRPr lang="pl-PL" sz="27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11188" y="260350"/>
            <a:ext cx="9144000" cy="1143000"/>
          </a:xfrm>
        </p:spPr>
        <p:txBody>
          <a:bodyPr/>
          <a:lstStyle/>
          <a:p>
            <a:r>
              <a:rPr lang="pl-PL" sz="2800" b="1" smtClean="0">
                <a:latin typeface="Century Gothic" pitchFamily="34" charset="0"/>
              </a:rPr>
              <a:t>Uwarunkowania projektowania kanału marketingowego</a:t>
            </a:r>
          </a:p>
        </p:txBody>
      </p:sp>
      <p:sp>
        <p:nvSpPr>
          <p:cNvPr id="53251" name="Rectangle 3"/>
          <p:cNvSpPr>
            <a:spLocks noGrp="1" noChangeArrowheads="1"/>
          </p:cNvSpPr>
          <p:nvPr>
            <p:ph sz="quarter" idx="1"/>
          </p:nvPr>
        </p:nvSpPr>
        <p:spPr>
          <a:xfrm>
            <a:off x="457200" y="1600200"/>
            <a:ext cx="8507413" cy="4525963"/>
          </a:xfrm>
        </p:spPr>
        <p:txBody>
          <a:bodyPr/>
          <a:lstStyle/>
          <a:p>
            <a:pPr marL="609600" indent="-609600">
              <a:buFont typeface="Wingdings" pitchFamily="2" charset="2"/>
              <a:buNone/>
            </a:pPr>
            <a:r>
              <a:rPr lang="pl-PL" b="1" smtClean="0">
                <a:latin typeface="Century Gothic" pitchFamily="34" charset="0"/>
              </a:rPr>
              <a:t>Trzy pytania:</a:t>
            </a:r>
          </a:p>
          <a:p>
            <a:pPr marL="609600" indent="-609600">
              <a:buFontTx/>
              <a:buAutoNum type="arabicPeriod"/>
            </a:pPr>
            <a:r>
              <a:rPr lang="pl-PL" smtClean="0">
                <a:latin typeface="Century Gothic" pitchFamily="34" charset="0"/>
              </a:rPr>
              <a:t>Jaki kanał i którzy pośrednicy zapewnia najlepszy dostęp do rynku?</a:t>
            </a:r>
          </a:p>
          <a:p>
            <a:pPr marL="609600" indent="-609600">
              <a:buFontTx/>
              <a:buAutoNum type="arabicPeriod"/>
            </a:pPr>
            <a:r>
              <a:rPr lang="pl-PL" smtClean="0">
                <a:latin typeface="Century Gothic" pitchFamily="34" charset="0"/>
              </a:rPr>
              <a:t>Które kanały i którzy pośrednicy najlepiej zaspokoją wymagania klientów rynku docelowego?</a:t>
            </a:r>
          </a:p>
          <a:p>
            <a:pPr marL="609600" indent="-609600">
              <a:buFontTx/>
              <a:buAutoNum type="arabicPeriod"/>
            </a:pPr>
            <a:r>
              <a:rPr lang="pl-PL" smtClean="0">
                <a:latin typeface="Century Gothic" pitchFamily="34" charset="0"/>
              </a:rPr>
              <a:t>Które kanały i którzy pośrednicy są najbardziej rentowni?</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2051050" y="1341438"/>
            <a:ext cx="6629400" cy="2209800"/>
          </a:xfrm>
        </p:spPr>
        <p:txBody>
          <a:bodyPr/>
          <a:lstStyle/>
          <a:p>
            <a:r>
              <a:rPr lang="pl-PL" sz="4400" smtClean="0">
                <a:latin typeface="Century Gothic" pitchFamily="34" charset="0"/>
              </a:rPr>
              <a:t>Promocja jako element marketingu mix</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914400" y="277813"/>
            <a:ext cx="7772400" cy="831850"/>
          </a:xfrm>
        </p:spPr>
        <p:txBody>
          <a:bodyPr/>
          <a:lstStyle/>
          <a:p>
            <a:r>
              <a:rPr lang="pl-PL" sz="4600" b="1" smtClean="0">
                <a:latin typeface="Century Gothic" pitchFamily="34" charset="0"/>
              </a:rPr>
              <a:t>P</a:t>
            </a:r>
            <a:r>
              <a:rPr lang="pl-PL" sz="3800" b="1" smtClean="0">
                <a:latin typeface="Century Gothic" pitchFamily="34" charset="0"/>
              </a:rPr>
              <a:t>romocja</a:t>
            </a:r>
            <a:r>
              <a:rPr lang="pl-PL" sz="3400" smtClean="0"/>
              <a:t> </a:t>
            </a:r>
          </a:p>
        </p:txBody>
      </p:sp>
      <p:sp>
        <p:nvSpPr>
          <p:cNvPr id="55299" name="Rectangle 3"/>
          <p:cNvSpPr>
            <a:spLocks noGrp="1" noChangeArrowheads="1"/>
          </p:cNvSpPr>
          <p:nvPr>
            <p:ph sz="quarter" idx="1"/>
          </p:nvPr>
        </p:nvSpPr>
        <p:spPr>
          <a:xfrm>
            <a:off x="468313" y="1844675"/>
            <a:ext cx="8229600" cy="4641850"/>
          </a:xfrm>
        </p:spPr>
        <p:txBody>
          <a:bodyPr/>
          <a:lstStyle/>
          <a:p>
            <a:pPr marL="447675" indent="-447675">
              <a:buFont typeface="Wingdings" pitchFamily="2" charset="2"/>
              <a:buNone/>
            </a:pPr>
            <a:r>
              <a:rPr lang="pl-PL" smtClean="0">
                <a:latin typeface="Century Gothic" pitchFamily="34" charset="0"/>
              </a:rPr>
              <a:t>	Zespół działań i środków, poprzez które przedsiębiorstwo przekazuje na rynek informacje dotyczące produktu lub firmy , kształtuje potrzeby nabywców, pobudza oraz ukierunkowuje popyt</a:t>
            </a:r>
          </a:p>
          <a:p>
            <a:pPr marL="447675" indent="-447675">
              <a:buFont typeface="Wingdings" pitchFamily="2" charset="2"/>
              <a:buNone/>
            </a:pPr>
            <a:endParaRPr lang="pl-PL" smtClean="0">
              <a:latin typeface="Century Gothic" pitchFamily="34" charset="0"/>
            </a:endParaRPr>
          </a:p>
          <a:p>
            <a:pPr marL="447675" indent="-447675">
              <a:buFont typeface="Wingdings" pitchFamily="2" charset="2"/>
              <a:buNone/>
            </a:pPr>
            <a:endParaRPr lang="pl-PL" smtClean="0">
              <a:latin typeface="Century Gothic"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914400" y="277813"/>
            <a:ext cx="7772400" cy="831850"/>
          </a:xfrm>
        </p:spPr>
        <p:txBody>
          <a:bodyPr/>
          <a:lstStyle/>
          <a:p>
            <a:r>
              <a:rPr lang="pl-PL" sz="4600" b="1" smtClean="0">
                <a:latin typeface="Century Gothic" pitchFamily="34" charset="0"/>
              </a:rPr>
              <a:t>P</a:t>
            </a:r>
            <a:r>
              <a:rPr lang="pl-PL" sz="3800" b="1" smtClean="0">
                <a:latin typeface="Century Gothic" pitchFamily="34" charset="0"/>
              </a:rPr>
              <a:t>romocja</a:t>
            </a:r>
            <a:r>
              <a:rPr lang="pl-PL" sz="3400" smtClean="0"/>
              <a:t> </a:t>
            </a:r>
          </a:p>
        </p:txBody>
      </p:sp>
      <p:sp>
        <p:nvSpPr>
          <p:cNvPr id="56323" name="Rectangle 3"/>
          <p:cNvSpPr>
            <a:spLocks noGrp="1" noChangeArrowheads="1"/>
          </p:cNvSpPr>
          <p:nvPr>
            <p:ph sz="quarter" idx="1"/>
          </p:nvPr>
        </p:nvSpPr>
        <p:spPr>
          <a:xfrm>
            <a:off x="468313" y="1844675"/>
            <a:ext cx="8229600" cy="4641850"/>
          </a:xfrm>
        </p:spPr>
        <p:txBody>
          <a:bodyPr/>
          <a:lstStyle/>
          <a:p>
            <a:pPr marL="447675" indent="-447675">
              <a:buFont typeface="Wingdings" pitchFamily="2" charset="2"/>
              <a:buNone/>
            </a:pPr>
            <a:r>
              <a:rPr lang="pl-PL" smtClean="0">
                <a:latin typeface="Century Gothic" pitchFamily="34" charset="0"/>
              </a:rPr>
              <a:t>	Przekazywanie informacji od sprzedawcy do potencjalnego nabywcy czy innych uczestników kanałów dystrybucji, mających na celu oddziaływanie na postawy i zachowania w stosunku do produktu (lub firmy)</a:t>
            </a:r>
          </a:p>
          <a:p>
            <a:pPr marL="447675" indent="-447675">
              <a:buFont typeface="Wingdings" pitchFamily="2" charset="2"/>
              <a:buNone/>
            </a:pPr>
            <a:endParaRPr lang="pl-PL" smtClean="0">
              <a:latin typeface="Century Gothic" pitchFamily="34" charset="0"/>
            </a:endParaRPr>
          </a:p>
          <a:p>
            <a:pPr marL="447675" indent="-447675">
              <a:buFont typeface="Wingdings" pitchFamily="2" charset="2"/>
              <a:buNone/>
            </a:pPr>
            <a:endParaRPr lang="pl-PL" smtClean="0">
              <a:latin typeface="Century Gothic"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914400" y="277813"/>
            <a:ext cx="7772400" cy="831850"/>
          </a:xfrm>
        </p:spPr>
        <p:txBody>
          <a:bodyPr/>
          <a:lstStyle/>
          <a:p>
            <a:r>
              <a:rPr lang="pl-PL" sz="4600" b="1" smtClean="0">
                <a:latin typeface="Century Gothic" pitchFamily="34" charset="0"/>
              </a:rPr>
              <a:t>P</a:t>
            </a:r>
            <a:r>
              <a:rPr lang="pl-PL" sz="3800" b="1" smtClean="0">
                <a:latin typeface="Century Gothic" pitchFamily="34" charset="0"/>
              </a:rPr>
              <a:t>romocja</a:t>
            </a:r>
            <a:r>
              <a:rPr lang="pl-PL" sz="3400" smtClean="0"/>
              <a:t> </a:t>
            </a:r>
          </a:p>
        </p:txBody>
      </p:sp>
      <p:sp>
        <p:nvSpPr>
          <p:cNvPr id="57347" name="Rectangle 3"/>
          <p:cNvSpPr>
            <a:spLocks noGrp="1" noChangeArrowheads="1"/>
          </p:cNvSpPr>
          <p:nvPr>
            <p:ph sz="quarter" idx="1"/>
          </p:nvPr>
        </p:nvSpPr>
        <p:spPr>
          <a:xfrm>
            <a:off x="468313" y="1844675"/>
            <a:ext cx="8229600" cy="4641850"/>
          </a:xfrm>
        </p:spPr>
        <p:txBody>
          <a:bodyPr/>
          <a:lstStyle/>
          <a:p>
            <a:pPr marL="447675" indent="-447675">
              <a:buFont typeface="Wingdings" pitchFamily="2" charset="2"/>
              <a:buBlip>
                <a:blip r:embed="rId2"/>
              </a:buBlip>
            </a:pPr>
            <a:r>
              <a:rPr lang="pl-PL" smtClean="0">
                <a:latin typeface="Century Gothic" pitchFamily="34" charset="0"/>
              </a:rPr>
              <a:t>Działanie mające na celu pobudzenie skłonności do zakupu za pomocą procesu komunikowania się z nabywcami</a:t>
            </a:r>
          </a:p>
          <a:p>
            <a:pPr marL="447675" indent="-447675">
              <a:buFont typeface="Wingdings" pitchFamily="2" charset="2"/>
              <a:buBlip>
                <a:blip r:embed="rId2"/>
              </a:buBlip>
            </a:pPr>
            <a:endParaRPr lang="pl-PL" smtClean="0">
              <a:latin typeface="Century Gothic" pitchFamily="34" charset="0"/>
            </a:endParaRPr>
          </a:p>
          <a:p>
            <a:pPr marL="447675" indent="-447675">
              <a:buFont typeface="Wingdings" pitchFamily="2" charset="2"/>
              <a:buBlip>
                <a:blip r:embed="rId2"/>
              </a:buBlip>
            </a:pPr>
            <a:r>
              <a:rPr lang="pl-PL" smtClean="0">
                <a:latin typeface="Century Gothic" pitchFamily="34" charset="0"/>
              </a:rPr>
              <a:t>Sztuka pozyskiwania nabywców</a:t>
            </a:r>
          </a:p>
          <a:p>
            <a:pPr marL="447675" indent="-447675">
              <a:buFont typeface="Wingdings" pitchFamily="2" charset="2"/>
              <a:buBlip>
                <a:blip r:embed="rId2"/>
              </a:buBlip>
            </a:pPr>
            <a:endParaRPr lang="pl-PL" smtClean="0">
              <a:latin typeface="Century Gothic" pitchFamily="34" charset="0"/>
            </a:endParaRPr>
          </a:p>
          <a:p>
            <a:pPr marL="447675" indent="-447675">
              <a:buFont typeface="Wingdings" pitchFamily="2" charset="2"/>
              <a:buBlip>
                <a:blip r:embed="rId2"/>
              </a:buBlip>
            </a:pPr>
            <a:r>
              <a:rPr lang="pl-PL" smtClean="0">
                <a:latin typeface="Century Gothic" pitchFamily="34" charset="0"/>
              </a:rPr>
              <a:t>Komunikowanie się z konsumentem</a:t>
            </a:r>
          </a:p>
          <a:p>
            <a:pPr marL="447675" indent="-447675">
              <a:buFont typeface="Wingdings" pitchFamily="2" charset="2"/>
              <a:buNone/>
            </a:pPr>
            <a:endParaRPr lang="pl-PL" smtClean="0">
              <a:latin typeface="Century Gothic" pitchFamily="34" charset="0"/>
            </a:endParaRPr>
          </a:p>
          <a:p>
            <a:pPr marL="447675" indent="-447675">
              <a:buFont typeface="Wingdings" pitchFamily="2" charset="2"/>
              <a:buNone/>
            </a:pPr>
            <a:endParaRPr lang="pl-PL" smtClean="0">
              <a:latin typeface="Century Gothic"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914400" y="277813"/>
            <a:ext cx="7772400" cy="541337"/>
          </a:xfrm>
        </p:spPr>
        <p:txBody>
          <a:bodyPr/>
          <a:lstStyle/>
          <a:p>
            <a:r>
              <a:rPr lang="pl-PL" sz="4600" b="1" smtClean="0">
                <a:latin typeface="Century Gothic" pitchFamily="34" charset="0"/>
              </a:rPr>
              <a:t>P</a:t>
            </a:r>
            <a:r>
              <a:rPr lang="pl-PL" sz="3800" b="1" smtClean="0">
                <a:latin typeface="Century Gothic" pitchFamily="34" charset="0"/>
              </a:rPr>
              <a:t>romocja</a:t>
            </a:r>
            <a:r>
              <a:rPr lang="pl-PL" sz="3400" smtClean="0"/>
              <a:t> </a:t>
            </a:r>
          </a:p>
        </p:txBody>
      </p:sp>
      <p:sp>
        <p:nvSpPr>
          <p:cNvPr id="58371" name="Rectangle 3"/>
          <p:cNvSpPr>
            <a:spLocks noGrp="1" noChangeArrowheads="1"/>
          </p:cNvSpPr>
          <p:nvPr>
            <p:ph type="body" sz="half" idx="1"/>
          </p:nvPr>
        </p:nvSpPr>
        <p:spPr>
          <a:xfrm>
            <a:off x="914400" y="1600200"/>
            <a:ext cx="3808413" cy="4530725"/>
          </a:xfrm>
        </p:spPr>
        <p:txBody>
          <a:bodyPr/>
          <a:lstStyle/>
          <a:p>
            <a:pPr marL="447675" indent="-447675">
              <a:buFont typeface="Wingdings" pitchFamily="2" charset="2"/>
              <a:buBlip>
                <a:blip r:embed="rId2"/>
              </a:buBlip>
            </a:pPr>
            <a:endParaRPr lang="pl-PL" sz="2400" smtClean="0">
              <a:latin typeface="Century Gothic" pitchFamily="34" charset="0"/>
            </a:endParaRPr>
          </a:p>
          <a:p>
            <a:pPr marL="447675" indent="-447675">
              <a:buFont typeface="Wingdings" pitchFamily="2" charset="2"/>
              <a:buNone/>
            </a:pPr>
            <a:endParaRPr lang="pl-PL" sz="2400" smtClean="0">
              <a:latin typeface="Century Gothic" pitchFamily="34" charset="0"/>
            </a:endParaRPr>
          </a:p>
          <a:p>
            <a:pPr marL="447675" indent="-447675">
              <a:buFont typeface="Wingdings" pitchFamily="2" charset="2"/>
              <a:buNone/>
            </a:pPr>
            <a:endParaRPr lang="pl-PL" sz="2400" smtClean="0">
              <a:latin typeface="Century Gothic" pitchFamily="34" charset="0"/>
            </a:endParaRPr>
          </a:p>
        </p:txBody>
      </p:sp>
      <p:pic>
        <p:nvPicPr>
          <p:cNvPr id="58372" name="Picture 4"/>
          <p:cNvPicPr>
            <a:picLocks noGrp="1" noChangeAspect="1" noChangeArrowheads="1"/>
          </p:cNvPicPr>
          <p:nvPr>
            <p:ph sz="half" idx="2"/>
          </p:nvPr>
        </p:nvPicPr>
        <p:blipFill>
          <a:blip r:embed="rId3" cstate="print"/>
          <a:srcRect/>
          <a:stretch>
            <a:fillRect/>
          </a:stretch>
        </p:blipFill>
        <p:spPr>
          <a:xfrm>
            <a:off x="323850" y="1628775"/>
            <a:ext cx="8569325" cy="4895850"/>
          </a:xfrm>
          <a:noFill/>
        </p:spPr>
      </p:pic>
      <p:sp>
        <p:nvSpPr>
          <p:cNvPr id="58373" name="Text Box 5"/>
          <p:cNvSpPr txBox="1">
            <a:spLocks noChangeArrowheads="1"/>
          </p:cNvSpPr>
          <p:nvPr/>
        </p:nvSpPr>
        <p:spPr bwMode="auto">
          <a:xfrm>
            <a:off x="2843213" y="836613"/>
            <a:ext cx="5383212" cy="457200"/>
          </a:xfrm>
          <a:prstGeom prst="rect">
            <a:avLst/>
          </a:prstGeom>
          <a:noFill/>
          <a:ln w="9525">
            <a:noFill/>
            <a:miter lim="800000"/>
            <a:headEnd/>
            <a:tailEnd/>
          </a:ln>
        </p:spPr>
        <p:txBody>
          <a:bodyPr wrap="none">
            <a:spAutoFit/>
          </a:bodyPr>
          <a:lstStyle/>
          <a:p>
            <a:r>
              <a:rPr lang="pl-PL" sz="2400" b="1">
                <a:latin typeface="Century Gothic" pitchFamily="34" charset="0"/>
              </a:rPr>
              <a:t>Proces komunikacji marketingowej</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r"/>
            <a:r>
              <a:rPr lang="pl-PL" sz="3600" smtClean="0">
                <a:latin typeface="Century Gothic" pitchFamily="34" charset="0"/>
              </a:rPr>
              <a:t>Marketing mix</a:t>
            </a:r>
          </a:p>
        </p:txBody>
      </p:sp>
      <p:graphicFrame>
        <p:nvGraphicFramePr>
          <p:cNvPr id="57429" name="Group 85"/>
          <p:cNvGraphicFramePr>
            <a:graphicFrameLocks noGrp="1"/>
          </p:cNvGraphicFramePr>
          <p:nvPr>
            <p:ph type="tbl" idx="1"/>
          </p:nvPr>
        </p:nvGraphicFramePr>
        <p:xfrm>
          <a:off x="468313" y="1708150"/>
          <a:ext cx="8496300" cy="5158613"/>
        </p:xfrm>
        <a:graphic>
          <a:graphicData uri="http://schemas.openxmlformats.org/drawingml/2006/table">
            <a:tbl>
              <a:tblPr/>
              <a:tblGrid>
                <a:gridCol w="3565525"/>
                <a:gridCol w="4930775"/>
              </a:tblGrid>
              <a:tr h="7207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l-PL" sz="2400" b="1" i="0" u="none" strike="noStrike" cap="none" normalizeH="0" baseline="0" smtClean="0">
                          <a:ln>
                            <a:noFill/>
                          </a:ln>
                          <a:solidFill>
                            <a:srgbClr val="504F27"/>
                          </a:solidFill>
                          <a:effectLst/>
                          <a:latin typeface="Arial" charset="0"/>
                        </a:rPr>
                        <a:t>Cztery P (4P)</a:t>
                      </a: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l-PL" sz="2400" b="1" i="0" u="none" strike="noStrike" cap="none" normalizeH="0" baseline="0" smtClean="0">
                          <a:ln>
                            <a:noFill/>
                          </a:ln>
                          <a:solidFill>
                            <a:srgbClr val="504F27"/>
                          </a:solidFill>
                          <a:effectLst/>
                          <a:latin typeface="Arial" charset="0"/>
                        </a:rPr>
                        <a:t>Cztery C (4C)</a:t>
                      </a: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l-PL" sz="3200" b="1" i="0" u="none" strike="noStrike" cap="none" normalizeH="0" baseline="0" smtClean="0">
                          <a:ln>
                            <a:noFill/>
                          </a:ln>
                          <a:solidFill>
                            <a:schemeClr val="tx1"/>
                          </a:solidFill>
                          <a:effectLst/>
                          <a:latin typeface="Arial" charset="0"/>
                        </a:rPr>
                        <a:t>P</a:t>
                      </a:r>
                      <a:r>
                        <a:rPr kumimoji="0" lang="pl-PL" sz="2800" b="0" i="0" u="none" strike="noStrike" cap="none" normalizeH="0" baseline="0" smtClean="0">
                          <a:ln>
                            <a:noFill/>
                          </a:ln>
                          <a:solidFill>
                            <a:schemeClr val="tx1"/>
                          </a:solidFill>
                          <a:effectLst/>
                          <a:latin typeface="Arial" charset="0"/>
                        </a:rPr>
                        <a:t>roduct</a:t>
                      </a:r>
                    </a:p>
                    <a:p>
                      <a:pPr marL="457200" marR="0" lvl="1" indent="0" algn="l" defTabSz="914400" rtl="0" eaLnBrk="1" fontAlgn="base" latinLnBrk="0" hangingPunct="1">
                        <a:lnSpc>
                          <a:spcPct val="100000"/>
                        </a:lnSpc>
                        <a:spcBef>
                          <a:spcPct val="20000"/>
                        </a:spcBef>
                        <a:spcAft>
                          <a:spcPct val="0"/>
                        </a:spcAft>
                        <a:buClr>
                          <a:schemeClr val="accent1"/>
                        </a:buClr>
                        <a:buSzPct val="75000"/>
                        <a:buFont typeface="Wingdings" pitchFamily="2" charset="2"/>
                        <a:buNone/>
                        <a:tabLst/>
                      </a:pPr>
                      <a:r>
                        <a:rPr kumimoji="0" lang="pl-PL" sz="2600" b="0" i="0" u="none" strike="noStrike" cap="none" normalizeH="0" baseline="0" smtClean="0">
                          <a:ln>
                            <a:noFill/>
                          </a:ln>
                          <a:solidFill>
                            <a:schemeClr val="tx1"/>
                          </a:solidFill>
                          <a:effectLst/>
                          <a:latin typeface="Arial" charset="0"/>
                        </a:rPr>
                        <a:t> </a:t>
                      </a:r>
                      <a:r>
                        <a:rPr kumimoji="0" lang="pl-PL" sz="2400" b="0" i="0" u="none" strike="noStrike" cap="none" normalizeH="0" baseline="0" smtClean="0">
                          <a:ln>
                            <a:noFill/>
                          </a:ln>
                          <a:solidFill>
                            <a:schemeClr val="tx1"/>
                          </a:solidFill>
                          <a:effectLst/>
                          <a:latin typeface="Arial" charset="0"/>
                        </a:rPr>
                        <a:t>(produkt)</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l-PL" sz="3200" b="1" i="0" u="none" strike="noStrike" cap="none" normalizeH="0" baseline="0" smtClean="0">
                          <a:ln>
                            <a:noFill/>
                          </a:ln>
                          <a:solidFill>
                            <a:schemeClr val="tx1"/>
                          </a:solidFill>
                          <a:effectLst/>
                          <a:latin typeface="Arial" charset="0"/>
                        </a:rPr>
                        <a:t>C</a:t>
                      </a:r>
                      <a:r>
                        <a:rPr kumimoji="0" lang="pl-PL" sz="2800" b="0" i="0" u="none" strike="noStrike" cap="none" normalizeH="0" baseline="0" smtClean="0">
                          <a:ln>
                            <a:noFill/>
                          </a:ln>
                          <a:solidFill>
                            <a:schemeClr val="tx1"/>
                          </a:solidFill>
                          <a:effectLst/>
                          <a:latin typeface="Arial" charset="0"/>
                        </a:rPr>
                        <a:t>ustomer</a:t>
                      </a:r>
                      <a:r>
                        <a:rPr kumimoji="0" lang="pl-PL" sz="2800" b="1" i="0" u="none" strike="noStrike" cap="none" normalizeH="0" baseline="0" smtClean="0">
                          <a:ln>
                            <a:noFill/>
                          </a:ln>
                          <a:solidFill>
                            <a:schemeClr val="tx1"/>
                          </a:solidFill>
                          <a:effectLst/>
                          <a:latin typeface="Arial" charset="0"/>
                        </a:rPr>
                        <a:t> </a:t>
                      </a:r>
                      <a:r>
                        <a:rPr kumimoji="0" lang="pl-PL" sz="2800" b="0" i="0" u="none" strike="noStrike" cap="none" normalizeH="0" baseline="0" smtClean="0">
                          <a:ln>
                            <a:noFill/>
                          </a:ln>
                          <a:solidFill>
                            <a:schemeClr val="tx1"/>
                          </a:solidFill>
                          <a:effectLst/>
                          <a:latin typeface="Arial" charset="0"/>
                        </a:rPr>
                        <a:t>needs and wants</a:t>
                      </a:r>
                      <a:r>
                        <a:rPr kumimoji="0" lang="pl-PL" sz="2400" b="0" i="0" u="none" strike="noStrike" cap="none" normalizeH="0" baseline="0" smtClean="0">
                          <a:ln>
                            <a:noFill/>
                          </a:ln>
                          <a:solidFill>
                            <a:schemeClr val="tx1"/>
                          </a:solidFill>
                          <a:effectLst/>
                          <a:latin typeface="Arial" charset="0"/>
                        </a:rPr>
                        <a:t> </a:t>
                      </a:r>
                    </a:p>
                    <a:p>
                      <a:pPr marL="457200" marR="0" lvl="1" indent="0" algn="l" defTabSz="914400" rtl="0" eaLnBrk="1" fontAlgn="base" latinLnBrk="0" hangingPunct="1">
                        <a:lnSpc>
                          <a:spcPct val="100000"/>
                        </a:lnSpc>
                        <a:spcBef>
                          <a:spcPct val="20000"/>
                        </a:spcBef>
                        <a:spcAft>
                          <a:spcPct val="0"/>
                        </a:spcAft>
                        <a:buClr>
                          <a:schemeClr val="accent1"/>
                        </a:buClr>
                        <a:buSzPct val="75000"/>
                        <a:buFont typeface="Wingdings" pitchFamily="2" charset="2"/>
                        <a:buNone/>
                        <a:tabLst/>
                      </a:pPr>
                      <a:r>
                        <a:rPr kumimoji="0" lang="pl-PL" sz="2400" b="0" i="0" u="none" strike="noStrike" cap="none" normalizeH="0" baseline="0" smtClean="0">
                          <a:ln>
                            <a:noFill/>
                          </a:ln>
                          <a:solidFill>
                            <a:schemeClr val="tx1"/>
                          </a:solidFill>
                          <a:effectLst/>
                          <a:latin typeface="Arial" charset="0"/>
                        </a:rPr>
                        <a:t>(potrzeby i pragnienie konsumentów)</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l-PL" sz="3200" b="1" i="0" u="none" strike="noStrike" cap="none" normalizeH="0" baseline="0" smtClean="0">
                          <a:ln>
                            <a:noFill/>
                          </a:ln>
                          <a:solidFill>
                            <a:schemeClr val="tx1"/>
                          </a:solidFill>
                          <a:effectLst/>
                          <a:latin typeface="Arial" charset="0"/>
                        </a:rPr>
                        <a:t>P</a:t>
                      </a:r>
                      <a:r>
                        <a:rPr kumimoji="0" lang="pl-PL" sz="2800" b="0" i="0" u="none" strike="noStrike" cap="none" normalizeH="0" baseline="0" smtClean="0">
                          <a:ln>
                            <a:noFill/>
                          </a:ln>
                          <a:solidFill>
                            <a:schemeClr val="tx1"/>
                          </a:solidFill>
                          <a:effectLst/>
                          <a:latin typeface="Arial" charset="0"/>
                        </a:rPr>
                        <a:t>rice</a:t>
                      </a:r>
                      <a:r>
                        <a:rPr kumimoji="0" lang="pl-PL" sz="2400" b="0" i="0" u="none" strike="noStrike" cap="none" normalizeH="0" baseline="0" smtClean="0">
                          <a:ln>
                            <a:noFill/>
                          </a:ln>
                          <a:solidFill>
                            <a:schemeClr val="tx1"/>
                          </a:solidFill>
                          <a:effectLst/>
                          <a:latin typeface="Arial" charset="0"/>
                        </a:rPr>
                        <a:t> </a:t>
                      </a:r>
                    </a:p>
                    <a:p>
                      <a:pPr marL="457200" marR="0" lvl="1" indent="0" algn="l" defTabSz="914400" rtl="0" eaLnBrk="1" fontAlgn="base" latinLnBrk="0" hangingPunct="1">
                        <a:lnSpc>
                          <a:spcPct val="100000"/>
                        </a:lnSpc>
                        <a:spcBef>
                          <a:spcPct val="20000"/>
                        </a:spcBef>
                        <a:spcAft>
                          <a:spcPct val="0"/>
                        </a:spcAft>
                        <a:buClr>
                          <a:schemeClr val="accent1"/>
                        </a:buClr>
                        <a:buSzPct val="75000"/>
                        <a:buFont typeface="Wingdings" pitchFamily="2" charset="2"/>
                        <a:buNone/>
                        <a:tabLst/>
                      </a:pPr>
                      <a:r>
                        <a:rPr kumimoji="0" lang="pl-PL" sz="2400" b="0" i="0" u="none" strike="noStrike" cap="none" normalizeH="0" baseline="0" smtClean="0">
                          <a:ln>
                            <a:noFill/>
                          </a:ln>
                          <a:solidFill>
                            <a:schemeClr val="tx1"/>
                          </a:solidFill>
                          <a:effectLst/>
                          <a:latin typeface="Arial" charset="0"/>
                        </a:rPr>
                        <a:t>(cena)</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l-PL" sz="3200" b="1" i="0" u="none" strike="noStrike" cap="none" normalizeH="0" baseline="0" smtClean="0">
                          <a:ln>
                            <a:noFill/>
                          </a:ln>
                          <a:solidFill>
                            <a:schemeClr val="tx1"/>
                          </a:solidFill>
                          <a:effectLst/>
                          <a:latin typeface="Arial" charset="0"/>
                        </a:rPr>
                        <a:t>C</a:t>
                      </a:r>
                      <a:r>
                        <a:rPr kumimoji="0" lang="pl-PL" sz="2800" b="0" i="0" u="none" strike="noStrike" cap="none" normalizeH="0" baseline="0" smtClean="0">
                          <a:ln>
                            <a:noFill/>
                          </a:ln>
                          <a:solidFill>
                            <a:schemeClr val="tx1"/>
                          </a:solidFill>
                          <a:effectLst/>
                          <a:latin typeface="Arial" charset="0"/>
                        </a:rPr>
                        <a:t>ost</a:t>
                      </a:r>
                      <a:r>
                        <a:rPr kumimoji="0" lang="pl-PL" sz="2800" b="1" i="0" u="none" strike="noStrike" cap="none" normalizeH="0" baseline="0" smtClean="0">
                          <a:ln>
                            <a:noFill/>
                          </a:ln>
                          <a:solidFill>
                            <a:schemeClr val="tx1"/>
                          </a:solidFill>
                          <a:effectLst/>
                          <a:latin typeface="Arial" charset="0"/>
                        </a:rPr>
                        <a:t> </a:t>
                      </a:r>
                      <a:r>
                        <a:rPr kumimoji="0" lang="pl-PL" sz="2800" b="0" i="0" u="none" strike="noStrike" cap="none" normalizeH="0" baseline="0" smtClean="0">
                          <a:ln>
                            <a:noFill/>
                          </a:ln>
                          <a:solidFill>
                            <a:schemeClr val="tx1"/>
                          </a:solidFill>
                          <a:effectLst/>
                          <a:latin typeface="Arial" charset="0"/>
                        </a:rPr>
                        <a:t>to the customer</a:t>
                      </a:r>
                    </a:p>
                    <a:p>
                      <a:pPr marL="457200" marR="0" lvl="1" indent="0" algn="l" defTabSz="914400" rtl="0" eaLnBrk="1" fontAlgn="base" latinLnBrk="0" hangingPunct="1">
                        <a:lnSpc>
                          <a:spcPct val="100000"/>
                        </a:lnSpc>
                        <a:spcBef>
                          <a:spcPct val="20000"/>
                        </a:spcBef>
                        <a:spcAft>
                          <a:spcPct val="0"/>
                        </a:spcAft>
                        <a:buClr>
                          <a:schemeClr val="accent1"/>
                        </a:buClr>
                        <a:buSzPct val="75000"/>
                        <a:buFont typeface="Wingdings" pitchFamily="2" charset="2"/>
                        <a:buNone/>
                        <a:tabLst/>
                      </a:pPr>
                      <a:r>
                        <a:rPr kumimoji="0" lang="pl-PL" sz="2400" b="0" i="0" u="none" strike="noStrike" cap="none" normalizeH="0" baseline="0" smtClean="0">
                          <a:ln>
                            <a:noFill/>
                          </a:ln>
                          <a:solidFill>
                            <a:schemeClr val="tx1"/>
                          </a:solidFill>
                          <a:effectLst/>
                          <a:latin typeface="Arial" charset="0"/>
                        </a:rPr>
                        <a:t>(koszt dla klienta)</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56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l-PL" sz="3200" b="1" i="0" u="none" strike="noStrike" cap="none" normalizeH="0" baseline="0" smtClean="0">
                          <a:ln>
                            <a:noFill/>
                          </a:ln>
                          <a:solidFill>
                            <a:schemeClr val="tx1"/>
                          </a:solidFill>
                          <a:effectLst/>
                          <a:latin typeface="Arial" charset="0"/>
                        </a:rPr>
                        <a:t>Place</a:t>
                      </a:r>
                      <a:r>
                        <a:rPr kumimoji="0" lang="pl-PL" sz="2800" b="0" i="0" u="none" strike="noStrike" cap="none" normalizeH="0" baseline="0" smtClean="0">
                          <a:ln>
                            <a:noFill/>
                          </a:ln>
                          <a:solidFill>
                            <a:schemeClr val="tx1"/>
                          </a:solidFill>
                          <a:effectLst/>
                          <a:latin typeface="Arial" charset="0"/>
                        </a:rPr>
                        <a:t> </a:t>
                      </a:r>
                    </a:p>
                    <a:p>
                      <a:pPr marL="457200" marR="0" lvl="1" indent="0" algn="l" defTabSz="914400" rtl="0" eaLnBrk="1" fontAlgn="base" latinLnBrk="0" hangingPunct="1">
                        <a:lnSpc>
                          <a:spcPct val="100000"/>
                        </a:lnSpc>
                        <a:spcBef>
                          <a:spcPct val="20000"/>
                        </a:spcBef>
                        <a:spcAft>
                          <a:spcPct val="0"/>
                        </a:spcAft>
                        <a:buClr>
                          <a:schemeClr val="accent1"/>
                        </a:buClr>
                        <a:buSzPct val="75000"/>
                        <a:buFont typeface="Wingdings" pitchFamily="2" charset="2"/>
                        <a:buNone/>
                        <a:tabLst/>
                      </a:pPr>
                      <a:r>
                        <a:rPr kumimoji="0" lang="pl-PL" sz="2400" b="0" i="0" u="none" strike="noStrike" cap="none" normalizeH="0" baseline="0" smtClean="0">
                          <a:ln>
                            <a:noFill/>
                          </a:ln>
                          <a:solidFill>
                            <a:schemeClr val="tx1"/>
                          </a:solidFill>
                          <a:effectLst/>
                          <a:latin typeface="Arial" charset="0"/>
                        </a:rPr>
                        <a:t>(dystrybucja)</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l-PL" sz="3200" b="1" i="0" u="none" strike="noStrike" cap="none" normalizeH="0" baseline="0" smtClean="0">
                          <a:ln>
                            <a:noFill/>
                          </a:ln>
                          <a:solidFill>
                            <a:schemeClr val="tx1"/>
                          </a:solidFill>
                          <a:effectLst/>
                          <a:latin typeface="Arial" charset="0"/>
                        </a:rPr>
                        <a:t>C</a:t>
                      </a:r>
                      <a:r>
                        <a:rPr kumimoji="0" lang="pl-PL" sz="2800" b="0" i="0" u="none" strike="noStrike" cap="none" normalizeH="0" baseline="0" smtClean="0">
                          <a:ln>
                            <a:noFill/>
                          </a:ln>
                          <a:solidFill>
                            <a:schemeClr val="tx1"/>
                          </a:solidFill>
                          <a:effectLst/>
                          <a:latin typeface="Arial" charset="0"/>
                        </a:rPr>
                        <a:t>onvenience</a:t>
                      </a:r>
                      <a:r>
                        <a:rPr kumimoji="0" lang="pl-PL" sz="2800" b="1" i="0" u="none" strike="noStrike" cap="none" normalizeH="0" baseline="0" smtClean="0">
                          <a:ln>
                            <a:noFill/>
                          </a:ln>
                          <a:solidFill>
                            <a:schemeClr val="tx1"/>
                          </a:solidFill>
                          <a:effectLst/>
                          <a:latin typeface="Arial" charset="0"/>
                        </a:rPr>
                        <a:t> </a:t>
                      </a:r>
                    </a:p>
                    <a:p>
                      <a:pPr marL="457200" marR="0" lvl="1" indent="0" algn="l" defTabSz="914400" rtl="0" eaLnBrk="1" fontAlgn="base" latinLnBrk="0" hangingPunct="1">
                        <a:lnSpc>
                          <a:spcPct val="100000"/>
                        </a:lnSpc>
                        <a:spcBef>
                          <a:spcPct val="20000"/>
                        </a:spcBef>
                        <a:spcAft>
                          <a:spcPct val="0"/>
                        </a:spcAft>
                        <a:buClr>
                          <a:schemeClr val="accent1"/>
                        </a:buClr>
                        <a:buSzPct val="75000"/>
                        <a:buFont typeface="Wingdings" pitchFamily="2" charset="2"/>
                        <a:buNone/>
                        <a:tabLst/>
                      </a:pPr>
                      <a:r>
                        <a:rPr kumimoji="0" lang="pl-PL" sz="2400" b="0" i="0" u="none" strike="noStrike" cap="none" normalizeH="0" baseline="0" smtClean="0">
                          <a:ln>
                            <a:noFill/>
                          </a:ln>
                          <a:solidFill>
                            <a:schemeClr val="tx1"/>
                          </a:solidFill>
                          <a:effectLst/>
                          <a:latin typeface="Arial" charset="0"/>
                        </a:rPr>
                        <a:t>(wygoda zakupu)</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83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l-PL" sz="3200" b="1" i="0" u="none" strike="noStrike" cap="none" normalizeH="0" baseline="0" smtClean="0">
                          <a:ln>
                            <a:noFill/>
                          </a:ln>
                          <a:solidFill>
                            <a:schemeClr val="tx1"/>
                          </a:solidFill>
                          <a:effectLst/>
                          <a:latin typeface="Arial" charset="0"/>
                        </a:rPr>
                        <a:t>P</a:t>
                      </a:r>
                      <a:r>
                        <a:rPr kumimoji="0" lang="pl-PL" sz="2800" b="0" i="0" u="none" strike="noStrike" cap="none" normalizeH="0" baseline="0" smtClean="0">
                          <a:ln>
                            <a:noFill/>
                          </a:ln>
                          <a:solidFill>
                            <a:schemeClr val="tx1"/>
                          </a:solidFill>
                          <a:effectLst/>
                          <a:latin typeface="Arial" charset="0"/>
                        </a:rPr>
                        <a:t>romotion</a:t>
                      </a:r>
                      <a:r>
                        <a:rPr kumimoji="0" lang="pl-PL" sz="2400" b="1" i="0" u="none" strike="noStrike" cap="none" normalizeH="0" baseline="0" smtClean="0">
                          <a:ln>
                            <a:noFill/>
                          </a:ln>
                          <a:solidFill>
                            <a:schemeClr val="tx1"/>
                          </a:solidFill>
                          <a:effectLst/>
                          <a:latin typeface="Arial" charset="0"/>
                        </a:rPr>
                        <a:t> </a:t>
                      </a:r>
                    </a:p>
                    <a:p>
                      <a:pPr marL="457200" marR="0" lvl="1" indent="0" algn="l" defTabSz="914400" rtl="0" eaLnBrk="1" fontAlgn="base" latinLnBrk="0" hangingPunct="1">
                        <a:lnSpc>
                          <a:spcPct val="100000"/>
                        </a:lnSpc>
                        <a:spcBef>
                          <a:spcPct val="20000"/>
                        </a:spcBef>
                        <a:spcAft>
                          <a:spcPct val="0"/>
                        </a:spcAft>
                        <a:buClr>
                          <a:schemeClr val="accent1"/>
                        </a:buClr>
                        <a:buSzPct val="75000"/>
                        <a:buFont typeface="Wingdings" pitchFamily="2" charset="2"/>
                        <a:buNone/>
                        <a:tabLst/>
                      </a:pPr>
                      <a:r>
                        <a:rPr kumimoji="0" lang="pl-PL" sz="2400" b="0" i="0" u="none" strike="noStrike" cap="none" normalizeH="0" baseline="0" smtClean="0">
                          <a:ln>
                            <a:noFill/>
                          </a:ln>
                          <a:solidFill>
                            <a:schemeClr val="tx1"/>
                          </a:solidFill>
                          <a:effectLst/>
                          <a:latin typeface="Arial" charset="0"/>
                        </a:rPr>
                        <a:t>(promocja)</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pl-PL" sz="3200" b="1" i="0" u="none" strike="noStrike" cap="none" normalizeH="0" baseline="0" smtClean="0">
                          <a:ln>
                            <a:noFill/>
                          </a:ln>
                          <a:solidFill>
                            <a:schemeClr val="tx1"/>
                          </a:solidFill>
                          <a:effectLst/>
                          <a:latin typeface="Arial" charset="0"/>
                        </a:rPr>
                        <a:t>C</a:t>
                      </a:r>
                      <a:r>
                        <a:rPr kumimoji="0" lang="pl-PL" sz="2800" b="0" i="0" u="none" strike="noStrike" cap="none" normalizeH="0" baseline="0" smtClean="0">
                          <a:ln>
                            <a:noFill/>
                          </a:ln>
                          <a:solidFill>
                            <a:schemeClr val="tx1"/>
                          </a:solidFill>
                          <a:effectLst/>
                          <a:latin typeface="Arial" charset="0"/>
                        </a:rPr>
                        <a:t>ommunication</a:t>
                      </a:r>
                    </a:p>
                    <a:p>
                      <a:pPr marL="457200" marR="0" lvl="1" indent="0" algn="l" defTabSz="914400" rtl="0" eaLnBrk="1" fontAlgn="base" latinLnBrk="0" hangingPunct="1">
                        <a:lnSpc>
                          <a:spcPct val="100000"/>
                        </a:lnSpc>
                        <a:spcBef>
                          <a:spcPct val="20000"/>
                        </a:spcBef>
                        <a:spcAft>
                          <a:spcPct val="0"/>
                        </a:spcAft>
                        <a:buClr>
                          <a:schemeClr val="accent1"/>
                        </a:buClr>
                        <a:buSzPct val="75000"/>
                        <a:buFont typeface="Wingdings" pitchFamily="2" charset="2"/>
                        <a:buNone/>
                        <a:tabLst/>
                      </a:pPr>
                      <a:r>
                        <a:rPr kumimoji="0" lang="pl-PL" sz="2400" b="0" i="0" u="none" strike="noStrike" cap="none" normalizeH="0" baseline="0" smtClean="0">
                          <a:ln>
                            <a:noFill/>
                          </a:ln>
                          <a:solidFill>
                            <a:schemeClr val="tx1"/>
                          </a:solidFill>
                          <a:effectLst/>
                          <a:latin typeface="Arial" charset="0"/>
                        </a:rPr>
                        <a:t>(komunikacja)</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
        <p:nvSpPr>
          <p:cNvPr id="15379" name="Rectangle 3"/>
          <p:cNvSpPr>
            <a:spLocks noGrp="1" noChangeArrowheads="1"/>
          </p:cNvSpPr>
          <p:nvPr>
            <p:ph type="body" idx="4294967295"/>
          </p:nvPr>
        </p:nvSpPr>
        <p:spPr>
          <a:xfrm>
            <a:off x="1371600" y="1600200"/>
            <a:ext cx="7772400" cy="4924425"/>
          </a:xfrm>
        </p:spPr>
        <p:txBody>
          <a:bodyPr/>
          <a:lstStyle/>
          <a:p>
            <a:pPr>
              <a:buFont typeface="Wingdings" pitchFamily="2" charset="2"/>
              <a:buNone/>
            </a:pPr>
            <a:endParaRPr lang="pl-PL" smtClean="0"/>
          </a:p>
          <a:p>
            <a:pPr>
              <a:buFont typeface="Wingdings" pitchFamily="2" charset="2"/>
              <a:buNone/>
            </a:pPr>
            <a:r>
              <a:rPr lang="pl-PL" smtClean="0"/>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914400" y="277813"/>
            <a:ext cx="7772400" cy="831850"/>
          </a:xfrm>
        </p:spPr>
        <p:txBody>
          <a:bodyPr/>
          <a:lstStyle/>
          <a:p>
            <a:r>
              <a:rPr lang="pl-PL" sz="4600" b="1" smtClean="0">
                <a:latin typeface="Century Gothic" pitchFamily="34" charset="0"/>
              </a:rPr>
              <a:t>P</a:t>
            </a:r>
            <a:r>
              <a:rPr lang="pl-PL" sz="3800" b="1" smtClean="0">
                <a:latin typeface="Century Gothic" pitchFamily="34" charset="0"/>
              </a:rPr>
              <a:t>romocja</a:t>
            </a:r>
            <a:r>
              <a:rPr lang="pl-PL" sz="3400" smtClean="0"/>
              <a:t> </a:t>
            </a:r>
          </a:p>
        </p:txBody>
      </p:sp>
      <p:sp>
        <p:nvSpPr>
          <p:cNvPr id="59395" name="Rectangle 3"/>
          <p:cNvSpPr>
            <a:spLocks noGrp="1" noChangeArrowheads="1"/>
          </p:cNvSpPr>
          <p:nvPr>
            <p:ph sz="quarter" idx="1"/>
          </p:nvPr>
        </p:nvSpPr>
        <p:spPr>
          <a:xfrm>
            <a:off x="468313" y="1844675"/>
            <a:ext cx="8229600" cy="4641850"/>
          </a:xfrm>
        </p:spPr>
        <p:txBody>
          <a:bodyPr/>
          <a:lstStyle/>
          <a:p>
            <a:pPr marL="447675" indent="-447675" algn="r">
              <a:buFont typeface="Wingdings" pitchFamily="2" charset="2"/>
              <a:buNone/>
            </a:pPr>
            <a:r>
              <a:rPr lang="pl-PL" sz="2400" smtClean="0">
                <a:latin typeface="Century Gothic" pitchFamily="34" charset="0"/>
              </a:rPr>
              <a:t>Funkcje promocji</a:t>
            </a:r>
            <a:r>
              <a:rPr lang="pl-PL" smtClean="0">
                <a:latin typeface="Century Gothic" pitchFamily="34" charset="0"/>
              </a:rPr>
              <a:t> </a:t>
            </a:r>
          </a:p>
          <a:p>
            <a:pPr marL="447675" indent="-447675">
              <a:buFont typeface="Wingdings" pitchFamily="2" charset="2"/>
              <a:buNone/>
            </a:pPr>
            <a:r>
              <a:rPr lang="pl-PL" b="1" smtClean="0">
                <a:latin typeface="Century Gothic" pitchFamily="34" charset="0"/>
              </a:rPr>
              <a:t>Funkcja informacyjna</a:t>
            </a:r>
          </a:p>
          <a:p>
            <a:pPr marL="447675" indent="-447675">
              <a:buFont typeface="Wingdings" pitchFamily="2" charset="2"/>
              <a:buNone/>
            </a:pPr>
            <a:r>
              <a:rPr lang="pl-PL" smtClean="0">
                <a:latin typeface="Century Gothic" pitchFamily="34" charset="0"/>
              </a:rPr>
              <a:t>	</a:t>
            </a:r>
            <a:r>
              <a:rPr lang="pl-PL" sz="2400" smtClean="0">
                <a:latin typeface="Century Gothic" pitchFamily="34" charset="0"/>
              </a:rPr>
              <a:t>Jest niezbędnym warunkiem orientacji marketingowej. Przyczynia się do przełamania bariery nieznajomości rynku poprzez dostarczenie nabywcom informacji dotyczących produktu wprowadzanego na rynek czy tez samej firmy</a:t>
            </a:r>
          </a:p>
          <a:p>
            <a:pPr marL="447675" indent="-447675">
              <a:buFont typeface="Wingdings" pitchFamily="2" charset="2"/>
              <a:buNone/>
            </a:pPr>
            <a:endParaRPr lang="pl-PL" sz="2400" smtClean="0">
              <a:latin typeface="Century Gothic"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914400" y="277813"/>
            <a:ext cx="7772400" cy="831850"/>
          </a:xfrm>
        </p:spPr>
        <p:txBody>
          <a:bodyPr/>
          <a:lstStyle/>
          <a:p>
            <a:r>
              <a:rPr lang="pl-PL" sz="4600" b="1" smtClean="0">
                <a:latin typeface="Century Gothic" pitchFamily="34" charset="0"/>
              </a:rPr>
              <a:t>P</a:t>
            </a:r>
            <a:r>
              <a:rPr lang="pl-PL" sz="3800" b="1" smtClean="0">
                <a:latin typeface="Century Gothic" pitchFamily="34" charset="0"/>
              </a:rPr>
              <a:t>romocja</a:t>
            </a:r>
            <a:r>
              <a:rPr lang="pl-PL" sz="3400" smtClean="0"/>
              <a:t> </a:t>
            </a:r>
          </a:p>
        </p:txBody>
      </p:sp>
      <p:sp>
        <p:nvSpPr>
          <p:cNvPr id="60419" name="Rectangle 3"/>
          <p:cNvSpPr>
            <a:spLocks noGrp="1" noChangeArrowheads="1"/>
          </p:cNvSpPr>
          <p:nvPr>
            <p:ph sz="quarter" idx="1"/>
          </p:nvPr>
        </p:nvSpPr>
        <p:spPr>
          <a:xfrm>
            <a:off x="468313" y="1844675"/>
            <a:ext cx="8229600" cy="4641850"/>
          </a:xfrm>
        </p:spPr>
        <p:txBody>
          <a:bodyPr/>
          <a:lstStyle/>
          <a:p>
            <a:pPr marL="447675" indent="-447675" algn="r">
              <a:lnSpc>
                <a:spcPct val="90000"/>
              </a:lnSpc>
              <a:buFont typeface="Wingdings" pitchFamily="2" charset="2"/>
              <a:buNone/>
            </a:pPr>
            <a:r>
              <a:rPr lang="pl-PL" sz="2400" smtClean="0">
                <a:latin typeface="Century Gothic" pitchFamily="34" charset="0"/>
              </a:rPr>
              <a:t>Funkcje promocji</a:t>
            </a:r>
            <a:r>
              <a:rPr lang="pl-PL" smtClean="0">
                <a:latin typeface="Century Gothic" pitchFamily="34" charset="0"/>
              </a:rPr>
              <a:t> </a:t>
            </a:r>
          </a:p>
          <a:p>
            <a:pPr marL="447675" indent="-447675">
              <a:lnSpc>
                <a:spcPct val="90000"/>
              </a:lnSpc>
              <a:buFont typeface="Wingdings" pitchFamily="2" charset="2"/>
              <a:buNone/>
            </a:pPr>
            <a:r>
              <a:rPr lang="pl-PL" b="1" smtClean="0">
                <a:latin typeface="Century Gothic" pitchFamily="34" charset="0"/>
              </a:rPr>
              <a:t>Funkcja pobudzająca</a:t>
            </a:r>
          </a:p>
          <a:p>
            <a:pPr marL="447675" indent="-447675">
              <a:lnSpc>
                <a:spcPct val="90000"/>
              </a:lnSpc>
              <a:buFont typeface="Wingdings" pitchFamily="2" charset="2"/>
              <a:buNone/>
            </a:pPr>
            <a:r>
              <a:rPr lang="pl-PL" smtClean="0">
                <a:latin typeface="Century Gothic" pitchFamily="34" charset="0"/>
              </a:rPr>
              <a:t>	</a:t>
            </a:r>
            <a:r>
              <a:rPr lang="pl-PL" sz="2400" smtClean="0">
                <a:latin typeface="Century Gothic" pitchFamily="34" charset="0"/>
              </a:rPr>
              <a:t>Zamierzenie wywołania określonych zachowań rynkowych nabywcy poprzez dostarczenie potencjalnym nabywcom przesłanek decyzyjnych (racjonalnych i emocjonalnych), umożliwiających oceny różnych wariantów zakupu, właściwego wyboru z punktu widzenia potrzeb i preferencji.</a:t>
            </a:r>
          </a:p>
          <a:p>
            <a:pPr marL="447675" indent="-447675">
              <a:lnSpc>
                <a:spcPct val="90000"/>
              </a:lnSpc>
              <a:buFont typeface="Wingdings" pitchFamily="2" charset="2"/>
              <a:buNone/>
            </a:pPr>
            <a:endParaRPr lang="pl-PL" sz="2400" smtClean="0">
              <a:latin typeface="Century Gothic"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914400" y="277813"/>
            <a:ext cx="7772400" cy="831850"/>
          </a:xfrm>
        </p:spPr>
        <p:txBody>
          <a:bodyPr/>
          <a:lstStyle/>
          <a:p>
            <a:r>
              <a:rPr lang="pl-PL" sz="4600" b="1" smtClean="0">
                <a:latin typeface="Century Gothic" pitchFamily="34" charset="0"/>
              </a:rPr>
              <a:t>P</a:t>
            </a:r>
            <a:r>
              <a:rPr lang="pl-PL" sz="3800" b="1" smtClean="0">
                <a:latin typeface="Century Gothic" pitchFamily="34" charset="0"/>
              </a:rPr>
              <a:t>romocja</a:t>
            </a:r>
            <a:r>
              <a:rPr lang="pl-PL" sz="3400" smtClean="0"/>
              <a:t> </a:t>
            </a:r>
          </a:p>
        </p:txBody>
      </p:sp>
      <p:sp>
        <p:nvSpPr>
          <p:cNvPr id="61443" name="Rectangle 3"/>
          <p:cNvSpPr>
            <a:spLocks noGrp="1" noChangeArrowheads="1"/>
          </p:cNvSpPr>
          <p:nvPr>
            <p:ph sz="quarter" idx="1"/>
          </p:nvPr>
        </p:nvSpPr>
        <p:spPr>
          <a:xfrm>
            <a:off x="468313" y="1844675"/>
            <a:ext cx="8229600" cy="4641850"/>
          </a:xfrm>
        </p:spPr>
        <p:txBody>
          <a:bodyPr/>
          <a:lstStyle/>
          <a:p>
            <a:pPr marL="447675" indent="-447675" algn="r">
              <a:buFont typeface="Wingdings" pitchFamily="2" charset="2"/>
              <a:buNone/>
            </a:pPr>
            <a:r>
              <a:rPr lang="pl-PL" sz="2400" smtClean="0">
                <a:latin typeface="Century Gothic" pitchFamily="34" charset="0"/>
              </a:rPr>
              <a:t>Funkcje promocji</a:t>
            </a:r>
            <a:r>
              <a:rPr lang="pl-PL" smtClean="0">
                <a:latin typeface="Century Gothic" pitchFamily="34" charset="0"/>
              </a:rPr>
              <a:t> </a:t>
            </a:r>
          </a:p>
          <a:p>
            <a:pPr marL="447675" indent="-447675">
              <a:buFont typeface="Wingdings" pitchFamily="2" charset="2"/>
              <a:buNone/>
            </a:pPr>
            <a:r>
              <a:rPr lang="pl-PL" b="1" smtClean="0">
                <a:latin typeface="Century Gothic" pitchFamily="34" charset="0"/>
              </a:rPr>
              <a:t>Funkcja konkurencyjna</a:t>
            </a:r>
          </a:p>
          <a:p>
            <a:pPr marL="447675" indent="-447675">
              <a:buFont typeface="Wingdings" pitchFamily="2" charset="2"/>
              <a:buNone/>
            </a:pPr>
            <a:r>
              <a:rPr lang="pl-PL" smtClean="0">
                <a:latin typeface="Century Gothic" pitchFamily="34" charset="0"/>
              </a:rPr>
              <a:t>	</a:t>
            </a:r>
            <a:r>
              <a:rPr lang="pl-PL" sz="2400" smtClean="0">
                <a:latin typeface="Century Gothic" pitchFamily="34" charset="0"/>
              </a:rPr>
              <a:t>Tworzenie zestawu pozacenowych instrumentów rywalizacji na rynku.</a:t>
            </a:r>
          </a:p>
          <a:p>
            <a:pPr marL="447675" indent="-447675">
              <a:buFont typeface="Wingdings" pitchFamily="2" charset="2"/>
              <a:buNone/>
            </a:pPr>
            <a:endParaRPr lang="pl-PL" sz="2400" smtClean="0">
              <a:latin typeface="Century Gothic"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914400" y="277813"/>
            <a:ext cx="7772400" cy="831850"/>
          </a:xfrm>
        </p:spPr>
        <p:txBody>
          <a:bodyPr/>
          <a:lstStyle/>
          <a:p>
            <a:r>
              <a:rPr lang="pl-PL" sz="4600" b="1" smtClean="0">
                <a:latin typeface="Century Gothic" pitchFamily="34" charset="0"/>
              </a:rPr>
              <a:t>P</a:t>
            </a:r>
            <a:r>
              <a:rPr lang="pl-PL" sz="3800" b="1" smtClean="0">
                <a:latin typeface="Century Gothic" pitchFamily="34" charset="0"/>
              </a:rPr>
              <a:t>romocja</a:t>
            </a:r>
            <a:r>
              <a:rPr lang="pl-PL" sz="3400" smtClean="0"/>
              <a:t> </a:t>
            </a:r>
          </a:p>
        </p:txBody>
      </p:sp>
      <p:sp>
        <p:nvSpPr>
          <p:cNvPr id="62467" name="Rectangle 3"/>
          <p:cNvSpPr>
            <a:spLocks noGrp="1" noChangeArrowheads="1"/>
          </p:cNvSpPr>
          <p:nvPr>
            <p:ph sz="quarter" idx="1"/>
          </p:nvPr>
        </p:nvSpPr>
        <p:spPr>
          <a:xfrm>
            <a:off x="468313" y="1844675"/>
            <a:ext cx="8229600" cy="4641850"/>
          </a:xfrm>
        </p:spPr>
        <p:txBody>
          <a:bodyPr/>
          <a:lstStyle/>
          <a:p>
            <a:pPr marL="447675" indent="-447675">
              <a:buFont typeface="Wingdings" pitchFamily="2" charset="2"/>
              <a:buBlip>
                <a:blip r:embed="rId2"/>
              </a:buBlip>
            </a:pPr>
            <a:r>
              <a:rPr lang="pl-PL" smtClean="0">
                <a:latin typeface="Century Gothic" pitchFamily="34" charset="0"/>
              </a:rPr>
              <a:t>Elementy promocji</a:t>
            </a:r>
          </a:p>
          <a:p>
            <a:pPr marL="447675" indent="-447675">
              <a:buFont typeface="Wingdings" pitchFamily="2" charset="2"/>
              <a:buNone/>
            </a:pPr>
            <a:endParaRPr lang="pl-PL" smtClean="0">
              <a:latin typeface="Century Gothic" pitchFamily="34" charset="0"/>
            </a:endParaRPr>
          </a:p>
          <a:p>
            <a:pPr marL="447675" indent="-447675">
              <a:buFont typeface="Wingdings" pitchFamily="2" charset="2"/>
              <a:buNone/>
            </a:pPr>
            <a:endParaRPr lang="pl-PL" smtClean="0">
              <a:latin typeface="Century Gothic" pitchFamily="34" charset="0"/>
            </a:endParaRPr>
          </a:p>
        </p:txBody>
      </p:sp>
      <p:sp>
        <p:nvSpPr>
          <p:cNvPr id="62468" name="AutoShape 4"/>
          <p:cNvSpPr>
            <a:spLocks noChangeArrowheads="1"/>
          </p:cNvSpPr>
          <p:nvPr/>
        </p:nvSpPr>
        <p:spPr bwMode="auto">
          <a:xfrm>
            <a:off x="1403350" y="2708275"/>
            <a:ext cx="3097213" cy="936625"/>
          </a:xfrm>
          <a:prstGeom prst="bevel">
            <a:avLst>
              <a:gd name="adj" fmla="val 12500"/>
            </a:avLst>
          </a:prstGeom>
          <a:noFill/>
          <a:ln w="9525">
            <a:solidFill>
              <a:schemeClr val="tx1"/>
            </a:solidFill>
            <a:miter lim="800000"/>
            <a:headEnd/>
            <a:tailEnd/>
          </a:ln>
        </p:spPr>
        <p:txBody>
          <a:bodyPr wrap="none" anchor="ctr"/>
          <a:lstStyle/>
          <a:p>
            <a:pPr algn="ctr"/>
            <a:r>
              <a:rPr lang="pl-PL" sz="2400" b="1">
                <a:latin typeface="Century Gothic" pitchFamily="34" charset="0"/>
              </a:rPr>
              <a:t>Oddziaływanie </a:t>
            </a:r>
          </a:p>
          <a:p>
            <a:pPr algn="ctr"/>
            <a:r>
              <a:rPr lang="pl-PL" sz="2400" b="1">
                <a:latin typeface="Century Gothic" pitchFamily="34" charset="0"/>
              </a:rPr>
              <a:t>masowe</a:t>
            </a:r>
            <a:r>
              <a:rPr lang="pl-PL" sz="2400"/>
              <a:t> </a:t>
            </a:r>
          </a:p>
        </p:txBody>
      </p:sp>
      <p:sp>
        <p:nvSpPr>
          <p:cNvPr id="62469" name="AutoShape 5"/>
          <p:cNvSpPr>
            <a:spLocks noChangeArrowheads="1"/>
          </p:cNvSpPr>
          <p:nvPr/>
        </p:nvSpPr>
        <p:spPr bwMode="auto">
          <a:xfrm>
            <a:off x="4859338" y="2708275"/>
            <a:ext cx="3097212" cy="936625"/>
          </a:xfrm>
          <a:prstGeom prst="bevel">
            <a:avLst>
              <a:gd name="adj" fmla="val 12500"/>
            </a:avLst>
          </a:prstGeom>
          <a:noFill/>
          <a:ln w="9525">
            <a:solidFill>
              <a:schemeClr val="tx1"/>
            </a:solidFill>
            <a:miter lim="800000"/>
            <a:headEnd/>
            <a:tailEnd/>
          </a:ln>
        </p:spPr>
        <p:txBody>
          <a:bodyPr wrap="none" anchor="ctr"/>
          <a:lstStyle/>
          <a:p>
            <a:pPr algn="ctr"/>
            <a:r>
              <a:rPr lang="pl-PL" sz="2400" b="1">
                <a:latin typeface="Century Gothic" pitchFamily="34" charset="0"/>
              </a:rPr>
              <a:t>Oddziaływanie </a:t>
            </a:r>
          </a:p>
          <a:p>
            <a:pPr algn="ctr"/>
            <a:r>
              <a:rPr lang="pl-PL" sz="2400" b="1">
                <a:latin typeface="Century Gothic" pitchFamily="34" charset="0"/>
              </a:rPr>
              <a:t>interpersonalne</a:t>
            </a:r>
          </a:p>
        </p:txBody>
      </p:sp>
      <p:sp>
        <p:nvSpPr>
          <p:cNvPr id="62470" name="Text Box 6"/>
          <p:cNvSpPr txBox="1">
            <a:spLocks noChangeArrowheads="1"/>
          </p:cNvSpPr>
          <p:nvPr/>
        </p:nvSpPr>
        <p:spPr bwMode="auto">
          <a:xfrm>
            <a:off x="1476375" y="4292600"/>
            <a:ext cx="3817938" cy="1552575"/>
          </a:xfrm>
          <a:prstGeom prst="rect">
            <a:avLst/>
          </a:prstGeom>
          <a:noFill/>
          <a:ln w="9525">
            <a:noFill/>
            <a:miter lim="800000"/>
            <a:headEnd/>
            <a:tailEnd/>
          </a:ln>
        </p:spPr>
        <p:txBody>
          <a:bodyPr>
            <a:spAutoFit/>
          </a:bodyPr>
          <a:lstStyle/>
          <a:p>
            <a:pPr>
              <a:spcBef>
                <a:spcPct val="50000"/>
              </a:spcBef>
              <a:buSzPct val="70000"/>
              <a:buFont typeface="Wingdings" pitchFamily="2" charset="2"/>
              <a:buChar char="ü"/>
            </a:pPr>
            <a:r>
              <a:rPr lang="pl-PL" sz="1800"/>
              <a:t>  </a:t>
            </a:r>
            <a:r>
              <a:rPr lang="pl-PL" sz="2400" b="1">
                <a:latin typeface="Century Gothic" pitchFamily="34" charset="0"/>
              </a:rPr>
              <a:t>Reklama</a:t>
            </a:r>
          </a:p>
          <a:p>
            <a:pPr>
              <a:spcBef>
                <a:spcPct val="50000"/>
              </a:spcBef>
              <a:buSzPct val="70000"/>
              <a:buFont typeface="Wingdings" pitchFamily="2" charset="2"/>
              <a:buChar char="ü"/>
            </a:pPr>
            <a:r>
              <a:rPr lang="pl-PL" sz="2400" b="1">
                <a:latin typeface="Century Gothic" pitchFamily="34" charset="0"/>
              </a:rPr>
              <a:t> Public relations</a:t>
            </a:r>
          </a:p>
          <a:p>
            <a:pPr>
              <a:spcBef>
                <a:spcPct val="50000"/>
              </a:spcBef>
              <a:buSzPct val="70000"/>
              <a:buFont typeface="Wingdings" pitchFamily="2" charset="2"/>
              <a:buChar char="ü"/>
            </a:pPr>
            <a:r>
              <a:rPr lang="pl-PL" sz="2400" b="1">
                <a:latin typeface="Century Gothic" pitchFamily="34" charset="0"/>
              </a:rPr>
              <a:t> Promocja sprzedaży</a:t>
            </a:r>
          </a:p>
        </p:txBody>
      </p:sp>
      <p:sp>
        <p:nvSpPr>
          <p:cNvPr id="62471" name="Text Box 7"/>
          <p:cNvSpPr txBox="1">
            <a:spLocks noChangeArrowheads="1"/>
          </p:cNvSpPr>
          <p:nvPr/>
        </p:nvSpPr>
        <p:spPr bwMode="auto">
          <a:xfrm>
            <a:off x="5148263" y="4365625"/>
            <a:ext cx="3816350" cy="457200"/>
          </a:xfrm>
          <a:prstGeom prst="rect">
            <a:avLst/>
          </a:prstGeom>
          <a:noFill/>
          <a:ln w="9525">
            <a:noFill/>
            <a:miter lim="800000"/>
            <a:headEnd/>
            <a:tailEnd/>
          </a:ln>
        </p:spPr>
        <p:txBody>
          <a:bodyPr>
            <a:spAutoFit/>
          </a:bodyPr>
          <a:lstStyle/>
          <a:p>
            <a:pPr>
              <a:spcBef>
                <a:spcPct val="50000"/>
              </a:spcBef>
              <a:buSzPct val="70000"/>
              <a:buFont typeface="Wingdings" pitchFamily="2" charset="2"/>
              <a:buChar char="ü"/>
            </a:pPr>
            <a:r>
              <a:rPr lang="pl-PL" sz="2400" b="1"/>
              <a:t> Sprzedaż osobista</a:t>
            </a:r>
          </a:p>
        </p:txBody>
      </p:sp>
      <p:sp>
        <p:nvSpPr>
          <p:cNvPr id="62472" name="AutoShape 8"/>
          <p:cNvSpPr>
            <a:spLocks noChangeArrowheads="1"/>
          </p:cNvSpPr>
          <p:nvPr/>
        </p:nvSpPr>
        <p:spPr bwMode="auto">
          <a:xfrm rot="2291387">
            <a:off x="3851275" y="3860800"/>
            <a:ext cx="433388" cy="576263"/>
          </a:xfrm>
          <a:prstGeom prst="downArrow">
            <a:avLst>
              <a:gd name="adj1" fmla="val 50000"/>
              <a:gd name="adj2" fmla="val 33242"/>
            </a:avLst>
          </a:prstGeom>
          <a:noFill/>
          <a:ln w="9525">
            <a:solidFill>
              <a:schemeClr val="tx1"/>
            </a:solidFill>
            <a:miter lim="800000"/>
            <a:headEnd/>
            <a:tailEnd/>
          </a:ln>
        </p:spPr>
        <p:txBody>
          <a:bodyPr wrap="none" anchor="ctr"/>
          <a:lstStyle/>
          <a:p>
            <a:endParaRPr lang="pl-PL"/>
          </a:p>
        </p:txBody>
      </p:sp>
      <p:sp>
        <p:nvSpPr>
          <p:cNvPr id="62473" name="AutoShape 9"/>
          <p:cNvSpPr>
            <a:spLocks noChangeArrowheads="1"/>
          </p:cNvSpPr>
          <p:nvPr/>
        </p:nvSpPr>
        <p:spPr bwMode="auto">
          <a:xfrm rot="-2197467">
            <a:off x="4859338" y="3860800"/>
            <a:ext cx="433387" cy="576263"/>
          </a:xfrm>
          <a:prstGeom prst="downArrow">
            <a:avLst>
              <a:gd name="adj1" fmla="val 50000"/>
              <a:gd name="adj2" fmla="val 33242"/>
            </a:avLst>
          </a:prstGeom>
          <a:noFill/>
          <a:ln w="9525">
            <a:solidFill>
              <a:schemeClr val="tx1"/>
            </a:solidFill>
            <a:miter lim="800000"/>
            <a:headEnd/>
            <a:tailEnd/>
          </a:ln>
        </p:spPr>
        <p:txBody>
          <a:bodyPr wrap="none" anchor="ctr"/>
          <a:lstStyle/>
          <a:p>
            <a:endParaRPr lang="pl-PL"/>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914400" y="277813"/>
            <a:ext cx="7772400" cy="541337"/>
          </a:xfrm>
        </p:spPr>
        <p:txBody>
          <a:bodyPr/>
          <a:lstStyle/>
          <a:p>
            <a:r>
              <a:rPr lang="pl-PL" sz="4600" b="1" smtClean="0">
                <a:latin typeface="Century Gothic" pitchFamily="34" charset="0"/>
              </a:rPr>
              <a:t>P</a:t>
            </a:r>
            <a:r>
              <a:rPr lang="pl-PL" sz="3800" b="1" smtClean="0">
                <a:latin typeface="Century Gothic" pitchFamily="34" charset="0"/>
              </a:rPr>
              <a:t>romocja</a:t>
            </a:r>
            <a:r>
              <a:rPr lang="pl-PL" sz="3400" smtClean="0"/>
              <a:t> </a:t>
            </a:r>
          </a:p>
        </p:txBody>
      </p:sp>
      <p:sp>
        <p:nvSpPr>
          <p:cNvPr id="63491" name="Rectangle 3"/>
          <p:cNvSpPr>
            <a:spLocks noGrp="1" noChangeArrowheads="1"/>
          </p:cNvSpPr>
          <p:nvPr>
            <p:ph type="body" sz="half" idx="1"/>
          </p:nvPr>
        </p:nvSpPr>
        <p:spPr>
          <a:xfrm>
            <a:off x="914400" y="1600200"/>
            <a:ext cx="3808413" cy="4530725"/>
          </a:xfrm>
        </p:spPr>
        <p:txBody>
          <a:bodyPr/>
          <a:lstStyle/>
          <a:p>
            <a:pPr marL="447675" indent="-447675">
              <a:buFont typeface="Wingdings" pitchFamily="2" charset="2"/>
              <a:buBlip>
                <a:blip r:embed="rId2"/>
              </a:buBlip>
            </a:pPr>
            <a:endParaRPr lang="pl-PL" sz="2400" smtClean="0">
              <a:latin typeface="Century Gothic" pitchFamily="34" charset="0"/>
            </a:endParaRPr>
          </a:p>
          <a:p>
            <a:pPr marL="447675" indent="-447675">
              <a:buFont typeface="Wingdings" pitchFamily="2" charset="2"/>
              <a:buNone/>
            </a:pPr>
            <a:endParaRPr lang="pl-PL" sz="2400" smtClean="0">
              <a:latin typeface="Century Gothic" pitchFamily="34" charset="0"/>
            </a:endParaRPr>
          </a:p>
          <a:p>
            <a:pPr marL="447675" indent="-447675">
              <a:buFont typeface="Wingdings" pitchFamily="2" charset="2"/>
              <a:buNone/>
            </a:pPr>
            <a:endParaRPr lang="pl-PL" sz="2400" smtClean="0">
              <a:latin typeface="Century Gothic" pitchFamily="34" charset="0"/>
            </a:endParaRPr>
          </a:p>
        </p:txBody>
      </p:sp>
      <p:pic>
        <p:nvPicPr>
          <p:cNvPr id="63492" name="Picture 5"/>
          <p:cNvPicPr>
            <a:picLocks noGrp="1" noChangeAspect="1" noChangeArrowheads="1"/>
          </p:cNvPicPr>
          <p:nvPr>
            <p:ph sz="half" idx="2"/>
          </p:nvPr>
        </p:nvPicPr>
        <p:blipFill>
          <a:blip r:embed="rId3" cstate="print"/>
          <a:srcRect/>
          <a:stretch>
            <a:fillRect/>
          </a:stretch>
        </p:blipFill>
        <p:spPr>
          <a:xfrm>
            <a:off x="179388" y="1628775"/>
            <a:ext cx="8713787" cy="5040313"/>
          </a:xfrm>
          <a:noFill/>
        </p:spPr>
      </p:pic>
      <p:sp>
        <p:nvSpPr>
          <p:cNvPr id="63493" name="Text Box 4"/>
          <p:cNvSpPr txBox="1">
            <a:spLocks noChangeArrowheads="1"/>
          </p:cNvSpPr>
          <p:nvPr/>
        </p:nvSpPr>
        <p:spPr bwMode="auto">
          <a:xfrm>
            <a:off x="5148263" y="836613"/>
            <a:ext cx="2984500" cy="457200"/>
          </a:xfrm>
          <a:prstGeom prst="rect">
            <a:avLst/>
          </a:prstGeom>
          <a:noFill/>
          <a:ln w="9525">
            <a:noFill/>
            <a:miter lim="800000"/>
            <a:headEnd/>
            <a:tailEnd/>
          </a:ln>
        </p:spPr>
        <p:txBody>
          <a:bodyPr wrap="none">
            <a:spAutoFit/>
          </a:bodyPr>
          <a:lstStyle/>
          <a:p>
            <a:r>
              <a:rPr lang="pl-PL" sz="2400" b="1">
                <a:latin typeface="Century Gothic" pitchFamily="34" charset="0"/>
              </a:rPr>
              <a:t>Strategie promocji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914400" y="277813"/>
            <a:ext cx="7772400" cy="831850"/>
          </a:xfrm>
        </p:spPr>
        <p:txBody>
          <a:bodyPr/>
          <a:lstStyle/>
          <a:p>
            <a:r>
              <a:rPr lang="pl-PL" sz="4600" b="1" smtClean="0">
                <a:latin typeface="Century Gothic" pitchFamily="34" charset="0"/>
              </a:rPr>
              <a:t>P</a:t>
            </a:r>
            <a:r>
              <a:rPr lang="pl-PL" sz="3800" b="1" smtClean="0">
                <a:latin typeface="Century Gothic" pitchFamily="34" charset="0"/>
              </a:rPr>
              <a:t>romocja</a:t>
            </a:r>
            <a:r>
              <a:rPr lang="pl-PL" sz="3400" smtClean="0"/>
              <a:t> </a:t>
            </a:r>
          </a:p>
        </p:txBody>
      </p:sp>
      <p:sp>
        <p:nvSpPr>
          <p:cNvPr id="64515" name="Rectangle 3"/>
          <p:cNvSpPr>
            <a:spLocks noGrp="1" noChangeArrowheads="1"/>
          </p:cNvSpPr>
          <p:nvPr>
            <p:ph sz="quarter" idx="1"/>
          </p:nvPr>
        </p:nvSpPr>
        <p:spPr>
          <a:xfrm>
            <a:off x="250825" y="1628775"/>
            <a:ext cx="8713788" cy="4641850"/>
          </a:xfrm>
        </p:spPr>
        <p:txBody>
          <a:bodyPr/>
          <a:lstStyle/>
          <a:p>
            <a:pPr marL="447675" indent="-447675" algn="ctr">
              <a:buFont typeface="Wingdings" pitchFamily="2" charset="2"/>
              <a:buNone/>
            </a:pPr>
            <a:r>
              <a:rPr lang="pl-PL" sz="3200" b="1" smtClean="0">
                <a:latin typeface="Century Gothic" pitchFamily="34" charset="0"/>
              </a:rPr>
              <a:t>Reklama</a:t>
            </a:r>
            <a:endParaRPr lang="pl-PL" smtClean="0">
              <a:latin typeface="Century Gothic" pitchFamily="34" charset="0"/>
            </a:endParaRPr>
          </a:p>
          <a:p>
            <a:pPr marL="447675" indent="-447675" algn="ctr">
              <a:buFont typeface="Wingdings" pitchFamily="2" charset="2"/>
              <a:buNone/>
            </a:pPr>
            <a:endParaRPr lang="pl-PL" smtClean="0">
              <a:latin typeface="Century Gothic" pitchFamily="34" charset="0"/>
            </a:endParaRPr>
          </a:p>
          <a:p>
            <a:pPr marL="1293813" lvl="2" indent="-403225">
              <a:buFont typeface="Wingdings" pitchFamily="2" charset="2"/>
              <a:buNone/>
            </a:pPr>
            <a:r>
              <a:rPr lang="pl-PL" sz="2800" smtClean="0">
                <a:latin typeface="Century Gothic" pitchFamily="34" charset="0"/>
              </a:rPr>
              <a:t>	Każda płatna forma bezosobowej komunikacji marketingowej na temat organizacji, produktu, usługi lub idei przez zidentyfikowanego nadawcę.</a:t>
            </a:r>
          </a:p>
          <a:p>
            <a:pPr marL="1681163" lvl="3" indent="-385763"/>
            <a:endParaRPr lang="pl-PL" sz="2400" smtClean="0">
              <a:latin typeface="Century Gothic" pitchFamily="34" charset="0"/>
            </a:endParaRPr>
          </a:p>
          <a:p>
            <a:pPr marL="1293813" lvl="2" indent="-403225">
              <a:buFont typeface="Wingdings" pitchFamily="2" charset="2"/>
              <a:buBlip>
                <a:blip r:embed="rId2"/>
              </a:buBlip>
            </a:pPr>
            <a:endParaRPr lang="pl-PL" smtClean="0">
              <a:latin typeface="Century Gothic" pitchFamily="34" charset="0"/>
            </a:endParaRPr>
          </a:p>
          <a:p>
            <a:pPr marL="889000" lvl="1" indent="-439738">
              <a:buFont typeface="Wingdings" pitchFamily="2" charset="2"/>
              <a:buBlip>
                <a:blip r:embed="rId2"/>
              </a:buBlip>
            </a:pPr>
            <a:endParaRPr lang="pl-PL" sz="2200" smtClean="0">
              <a:latin typeface="Century Gothic" pitchFamily="34" charset="0"/>
            </a:endParaRPr>
          </a:p>
          <a:p>
            <a:pPr marL="447675" indent="-447675">
              <a:buFont typeface="Wingdings" pitchFamily="2" charset="2"/>
              <a:buNone/>
            </a:pPr>
            <a:endParaRPr lang="pl-PL" sz="2000" smtClean="0">
              <a:latin typeface="Century Gothic" pitchFamily="34" charset="0"/>
            </a:endParaRPr>
          </a:p>
          <a:p>
            <a:pPr marL="447675" indent="-447675">
              <a:buFont typeface="Wingdings" pitchFamily="2" charset="2"/>
              <a:buNone/>
            </a:pPr>
            <a:endParaRPr lang="pl-PL" smtClean="0">
              <a:latin typeface="Century Gothic"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914400" y="277813"/>
            <a:ext cx="7772400" cy="831850"/>
          </a:xfrm>
        </p:spPr>
        <p:txBody>
          <a:bodyPr/>
          <a:lstStyle/>
          <a:p>
            <a:r>
              <a:rPr lang="pl-PL" sz="4600" b="1" smtClean="0">
                <a:latin typeface="Century Gothic" pitchFamily="34" charset="0"/>
              </a:rPr>
              <a:t>P</a:t>
            </a:r>
            <a:r>
              <a:rPr lang="pl-PL" sz="3800" b="1" smtClean="0">
                <a:latin typeface="Century Gothic" pitchFamily="34" charset="0"/>
              </a:rPr>
              <a:t>romocja</a:t>
            </a:r>
            <a:r>
              <a:rPr lang="pl-PL" sz="3400" smtClean="0"/>
              <a:t> </a:t>
            </a:r>
          </a:p>
        </p:txBody>
      </p:sp>
      <p:sp>
        <p:nvSpPr>
          <p:cNvPr id="65539" name="Rectangle 3"/>
          <p:cNvSpPr>
            <a:spLocks noGrp="1" noChangeArrowheads="1"/>
          </p:cNvSpPr>
          <p:nvPr>
            <p:ph sz="quarter" idx="1"/>
          </p:nvPr>
        </p:nvSpPr>
        <p:spPr>
          <a:xfrm>
            <a:off x="250825" y="1628775"/>
            <a:ext cx="8713788" cy="4641850"/>
          </a:xfrm>
        </p:spPr>
        <p:txBody>
          <a:bodyPr/>
          <a:lstStyle/>
          <a:p>
            <a:pPr marL="447675" indent="-447675" algn="ctr">
              <a:buFont typeface="Wingdings" pitchFamily="2" charset="2"/>
              <a:buNone/>
            </a:pPr>
            <a:r>
              <a:rPr lang="pl-PL" sz="3200" b="1" smtClean="0">
                <a:latin typeface="Century Gothic" pitchFamily="34" charset="0"/>
              </a:rPr>
              <a:t>Typy reklam </a:t>
            </a:r>
            <a:r>
              <a:rPr lang="pl-PL" smtClean="0">
                <a:latin typeface="Century Gothic" pitchFamily="34" charset="0"/>
              </a:rPr>
              <a:t> </a:t>
            </a:r>
          </a:p>
          <a:p>
            <a:pPr marL="447675" indent="-447675" algn="ctr">
              <a:buFont typeface="Wingdings" pitchFamily="2" charset="2"/>
              <a:buNone/>
            </a:pPr>
            <a:endParaRPr lang="pl-PL" smtClean="0">
              <a:latin typeface="Century Gothic" pitchFamily="34" charset="0"/>
            </a:endParaRPr>
          </a:p>
          <a:p>
            <a:pPr marL="1293813" lvl="2" indent="-403225">
              <a:buFont typeface="Wingdings" pitchFamily="2" charset="2"/>
              <a:buBlip>
                <a:blip r:embed="rId2"/>
              </a:buBlip>
            </a:pPr>
            <a:r>
              <a:rPr lang="pl-PL" sz="2800" smtClean="0">
                <a:latin typeface="Century Gothic" pitchFamily="34" charset="0"/>
              </a:rPr>
              <a:t>Reklama produktu</a:t>
            </a:r>
            <a:r>
              <a:rPr lang="pl-PL" smtClean="0">
                <a:latin typeface="Century Gothic" pitchFamily="34" charset="0"/>
              </a:rPr>
              <a:t> </a:t>
            </a:r>
          </a:p>
          <a:p>
            <a:pPr marL="1293813" lvl="2" indent="-403225">
              <a:buFont typeface="Wingdings" pitchFamily="2" charset="2"/>
              <a:buBlip>
                <a:blip r:embed="rId2"/>
              </a:buBlip>
            </a:pPr>
            <a:endParaRPr lang="pl-PL" smtClean="0">
              <a:latin typeface="Century Gothic" pitchFamily="34" charset="0"/>
            </a:endParaRPr>
          </a:p>
          <a:p>
            <a:pPr marL="1681163" lvl="3" indent="-385763">
              <a:buFont typeface="Wingdings" pitchFamily="2" charset="2"/>
              <a:buBlip>
                <a:blip r:embed="rId2"/>
              </a:buBlip>
            </a:pPr>
            <a:r>
              <a:rPr lang="pl-PL" sz="2400" smtClean="0">
                <a:latin typeface="Century Gothic" pitchFamily="34" charset="0"/>
              </a:rPr>
              <a:t>Pionierskie (informujące)</a:t>
            </a:r>
          </a:p>
          <a:p>
            <a:pPr marL="1681163" lvl="3" indent="-385763">
              <a:buFont typeface="Wingdings" pitchFamily="2" charset="2"/>
              <a:buBlip>
                <a:blip r:embed="rId2"/>
              </a:buBlip>
            </a:pPr>
            <a:r>
              <a:rPr lang="pl-PL" sz="2400" smtClean="0">
                <a:latin typeface="Century Gothic" pitchFamily="34" charset="0"/>
              </a:rPr>
              <a:t>Konkurencyjne (lub perswazyjne)</a:t>
            </a:r>
          </a:p>
          <a:p>
            <a:pPr marL="1681163" lvl="3" indent="-385763">
              <a:buFont typeface="Wingdings" pitchFamily="2" charset="2"/>
              <a:buBlip>
                <a:blip r:embed="rId2"/>
              </a:buBlip>
            </a:pPr>
            <a:r>
              <a:rPr lang="pl-PL" sz="2400" smtClean="0">
                <a:latin typeface="Century Gothic" pitchFamily="34" charset="0"/>
              </a:rPr>
              <a:t>Przypominające</a:t>
            </a:r>
          </a:p>
          <a:p>
            <a:pPr marL="1681163" lvl="3" indent="-385763">
              <a:buFont typeface="Wingdings" pitchFamily="2" charset="2"/>
              <a:buBlip>
                <a:blip r:embed="rId2"/>
              </a:buBlip>
            </a:pPr>
            <a:endParaRPr lang="pl-PL" sz="2400" smtClean="0">
              <a:latin typeface="Century Gothic" pitchFamily="34" charset="0"/>
            </a:endParaRPr>
          </a:p>
          <a:p>
            <a:pPr marL="1293813" lvl="2" indent="-403225">
              <a:buFont typeface="Wingdings" pitchFamily="2" charset="2"/>
              <a:buBlip>
                <a:blip r:embed="rId2"/>
              </a:buBlip>
            </a:pPr>
            <a:endParaRPr lang="pl-PL" smtClean="0">
              <a:latin typeface="Century Gothic" pitchFamily="34" charset="0"/>
            </a:endParaRPr>
          </a:p>
          <a:p>
            <a:pPr marL="889000" lvl="1" indent="-439738">
              <a:buFont typeface="Wingdings" pitchFamily="2" charset="2"/>
              <a:buBlip>
                <a:blip r:embed="rId2"/>
              </a:buBlip>
            </a:pPr>
            <a:endParaRPr lang="pl-PL" sz="2200" smtClean="0">
              <a:latin typeface="Century Gothic" pitchFamily="34" charset="0"/>
            </a:endParaRPr>
          </a:p>
          <a:p>
            <a:pPr marL="447675" indent="-447675">
              <a:buFont typeface="Wingdings" pitchFamily="2" charset="2"/>
              <a:buNone/>
            </a:pPr>
            <a:endParaRPr lang="pl-PL" sz="2000" smtClean="0">
              <a:latin typeface="Century Gothic" pitchFamily="34" charset="0"/>
            </a:endParaRPr>
          </a:p>
          <a:p>
            <a:pPr marL="447675" indent="-447675">
              <a:buFont typeface="Wingdings" pitchFamily="2" charset="2"/>
              <a:buNone/>
            </a:pPr>
            <a:endParaRPr lang="pl-PL" smtClean="0">
              <a:latin typeface="Century Gothic"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914400" y="277813"/>
            <a:ext cx="7772400" cy="831850"/>
          </a:xfrm>
        </p:spPr>
        <p:txBody>
          <a:bodyPr/>
          <a:lstStyle/>
          <a:p>
            <a:r>
              <a:rPr lang="pl-PL" sz="4600" b="1" smtClean="0">
                <a:latin typeface="Century Gothic" pitchFamily="34" charset="0"/>
              </a:rPr>
              <a:t>P</a:t>
            </a:r>
            <a:r>
              <a:rPr lang="pl-PL" sz="3800" b="1" smtClean="0">
                <a:latin typeface="Century Gothic" pitchFamily="34" charset="0"/>
              </a:rPr>
              <a:t>romocja</a:t>
            </a:r>
            <a:r>
              <a:rPr lang="pl-PL" sz="3400" smtClean="0"/>
              <a:t> </a:t>
            </a:r>
          </a:p>
        </p:txBody>
      </p:sp>
      <p:sp>
        <p:nvSpPr>
          <p:cNvPr id="66563" name="Rectangle 3"/>
          <p:cNvSpPr>
            <a:spLocks noGrp="1" noChangeArrowheads="1"/>
          </p:cNvSpPr>
          <p:nvPr>
            <p:ph sz="quarter" idx="1"/>
          </p:nvPr>
        </p:nvSpPr>
        <p:spPr>
          <a:xfrm>
            <a:off x="250825" y="1628775"/>
            <a:ext cx="8713788" cy="4641850"/>
          </a:xfrm>
        </p:spPr>
        <p:txBody>
          <a:bodyPr/>
          <a:lstStyle/>
          <a:p>
            <a:pPr marL="447675" indent="-447675" algn="ctr">
              <a:buFont typeface="Wingdings" pitchFamily="2" charset="2"/>
              <a:buNone/>
            </a:pPr>
            <a:r>
              <a:rPr lang="pl-PL" sz="3200" b="1" smtClean="0">
                <a:latin typeface="Century Gothic" pitchFamily="34" charset="0"/>
              </a:rPr>
              <a:t>Typy reklam </a:t>
            </a:r>
            <a:r>
              <a:rPr lang="pl-PL" smtClean="0">
                <a:latin typeface="Century Gothic" pitchFamily="34" charset="0"/>
              </a:rPr>
              <a:t> </a:t>
            </a:r>
          </a:p>
          <a:p>
            <a:pPr marL="447675" indent="-447675" algn="ctr">
              <a:buFont typeface="Wingdings" pitchFamily="2" charset="2"/>
              <a:buNone/>
            </a:pPr>
            <a:endParaRPr lang="pl-PL" smtClean="0">
              <a:latin typeface="Century Gothic" pitchFamily="34" charset="0"/>
            </a:endParaRPr>
          </a:p>
          <a:p>
            <a:pPr marL="1293813" lvl="2" indent="-403225">
              <a:buFont typeface="Wingdings" pitchFamily="2" charset="2"/>
              <a:buBlip>
                <a:blip r:embed="rId2"/>
              </a:buBlip>
            </a:pPr>
            <a:r>
              <a:rPr lang="pl-PL" sz="2800" smtClean="0">
                <a:latin typeface="Century Gothic" pitchFamily="34" charset="0"/>
              </a:rPr>
              <a:t>Reklama instytucjonalna</a:t>
            </a:r>
            <a:r>
              <a:rPr lang="pl-PL" smtClean="0">
                <a:latin typeface="Century Gothic" pitchFamily="34" charset="0"/>
              </a:rPr>
              <a:t> </a:t>
            </a:r>
          </a:p>
          <a:p>
            <a:pPr marL="1293813" lvl="2" indent="-403225">
              <a:buFont typeface="Wingdings" pitchFamily="2" charset="2"/>
              <a:buBlip>
                <a:blip r:embed="rId2"/>
              </a:buBlip>
            </a:pPr>
            <a:endParaRPr lang="pl-PL" smtClean="0">
              <a:latin typeface="Century Gothic" pitchFamily="34" charset="0"/>
            </a:endParaRPr>
          </a:p>
          <a:p>
            <a:pPr marL="1681163" lvl="3" indent="-385763">
              <a:buFont typeface="Wingdings" pitchFamily="2" charset="2"/>
              <a:buBlip>
                <a:blip r:embed="rId2"/>
              </a:buBlip>
            </a:pPr>
            <a:r>
              <a:rPr lang="pl-PL" sz="2400" smtClean="0">
                <a:latin typeface="Century Gothic" pitchFamily="34" charset="0"/>
              </a:rPr>
              <a:t>Reklama orędownicza;</a:t>
            </a:r>
          </a:p>
          <a:p>
            <a:pPr marL="1681163" lvl="3" indent="-385763">
              <a:buFont typeface="Wingdings" pitchFamily="2" charset="2"/>
              <a:buBlip>
                <a:blip r:embed="rId2"/>
              </a:buBlip>
            </a:pPr>
            <a:r>
              <a:rPr lang="pl-PL" sz="2400" smtClean="0">
                <a:latin typeface="Century Gothic" pitchFamily="34" charset="0"/>
              </a:rPr>
              <a:t>Pionierskie reklamy instytucjonalne;</a:t>
            </a:r>
          </a:p>
          <a:p>
            <a:pPr marL="1681163" lvl="3" indent="-385763">
              <a:buFont typeface="Wingdings" pitchFamily="2" charset="2"/>
              <a:buBlip>
                <a:blip r:embed="rId2"/>
              </a:buBlip>
            </a:pPr>
            <a:r>
              <a:rPr lang="pl-PL" sz="2400" smtClean="0">
                <a:latin typeface="Century Gothic" pitchFamily="34" charset="0"/>
              </a:rPr>
              <a:t>Instytucjonalna reklama konkurencyjna;</a:t>
            </a:r>
          </a:p>
          <a:p>
            <a:pPr marL="1681163" lvl="3" indent="-385763">
              <a:buFont typeface="Wingdings" pitchFamily="2" charset="2"/>
              <a:buBlip>
                <a:blip r:embed="rId2"/>
              </a:buBlip>
            </a:pPr>
            <a:r>
              <a:rPr lang="pl-PL" sz="2400" smtClean="0">
                <a:latin typeface="Century Gothic" pitchFamily="34" charset="0"/>
              </a:rPr>
              <a:t>Instytucjonalna reklama przypominająca.</a:t>
            </a:r>
          </a:p>
          <a:p>
            <a:pPr marL="1681163" lvl="3" indent="-385763">
              <a:buFont typeface="Wingdings" pitchFamily="2" charset="2"/>
              <a:buBlip>
                <a:blip r:embed="rId2"/>
              </a:buBlip>
            </a:pPr>
            <a:endParaRPr lang="pl-PL" sz="2400" smtClean="0">
              <a:latin typeface="Century Gothic" pitchFamily="34" charset="0"/>
            </a:endParaRPr>
          </a:p>
          <a:p>
            <a:pPr marL="1293813" lvl="2" indent="-403225">
              <a:buFont typeface="Wingdings" pitchFamily="2" charset="2"/>
              <a:buBlip>
                <a:blip r:embed="rId2"/>
              </a:buBlip>
            </a:pPr>
            <a:endParaRPr lang="pl-PL" smtClean="0">
              <a:latin typeface="Century Gothic" pitchFamily="34" charset="0"/>
            </a:endParaRPr>
          </a:p>
          <a:p>
            <a:pPr marL="889000" lvl="1" indent="-439738">
              <a:buFont typeface="Wingdings" pitchFamily="2" charset="2"/>
              <a:buBlip>
                <a:blip r:embed="rId2"/>
              </a:buBlip>
            </a:pPr>
            <a:endParaRPr lang="pl-PL" sz="2200" smtClean="0">
              <a:latin typeface="Century Gothic" pitchFamily="34" charset="0"/>
            </a:endParaRPr>
          </a:p>
          <a:p>
            <a:pPr marL="447675" indent="-447675">
              <a:buFont typeface="Wingdings" pitchFamily="2" charset="2"/>
              <a:buNone/>
            </a:pPr>
            <a:endParaRPr lang="pl-PL" sz="2000" smtClean="0">
              <a:latin typeface="Century Gothic" pitchFamily="34" charset="0"/>
            </a:endParaRPr>
          </a:p>
          <a:p>
            <a:pPr marL="447675" indent="-447675">
              <a:buFont typeface="Wingdings" pitchFamily="2" charset="2"/>
              <a:buNone/>
            </a:pPr>
            <a:endParaRPr lang="pl-PL" smtClean="0">
              <a:latin typeface="Century Gothic"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914400" y="277813"/>
            <a:ext cx="7772400" cy="831850"/>
          </a:xfrm>
        </p:spPr>
        <p:txBody>
          <a:bodyPr/>
          <a:lstStyle/>
          <a:p>
            <a:r>
              <a:rPr lang="pl-PL" sz="4600" b="1" smtClean="0">
                <a:latin typeface="Century Gothic" pitchFamily="34" charset="0"/>
              </a:rPr>
              <a:t>P</a:t>
            </a:r>
            <a:r>
              <a:rPr lang="pl-PL" sz="3800" b="1" smtClean="0">
                <a:latin typeface="Century Gothic" pitchFamily="34" charset="0"/>
              </a:rPr>
              <a:t>romocja</a:t>
            </a:r>
            <a:r>
              <a:rPr lang="pl-PL" sz="3400" smtClean="0"/>
              <a:t> </a:t>
            </a:r>
          </a:p>
        </p:txBody>
      </p:sp>
      <p:sp>
        <p:nvSpPr>
          <p:cNvPr id="67587" name="Rectangle 3"/>
          <p:cNvSpPr>
            <a:spLocks noGrp="1" noChangeArrowheads="1"/>
          </p:cNvSpPr>
          <p:nvPr>
            <p:ph sz="quarter" idx="1"/>
          </p:nvPr>
        </p:nvSpPr>
        <p:spPr>
          <a:xfrm>
            <a:off x="250825" y="1628775"/>
            <a:ext cx="8713788" cy="4641850"/>
          </a:xfrm>
        </p:spPr>
        <p:txBody>
          <a:bodyPr/>
          <a:lstStyle/>
          <a:p>
            <a:pPr marL="812800" indent="-812800">
              <a:buFont typeface="Wingdings" pitchFamily="2" charset="2"/>
              <a:buNone/>
            </a:pPr>
            <a:r>
              <a:rPr lang="pl-PL" b="1" smtClean="0">
                <a:latin typeface="Century Gothic" pitchFamily="34" charset="0"/>
              </a:rPr>
              <a:t>Promocja sprzedaży</a:t>
            </a:r>
          </a:p>
          <a:p>
            <a:pPr marL="812800" indent="-812800">
              <a:buFont typeface="Wingdings" pitchFamily="2" charset="2"/>
              <a:buNone/>
            </a:pPr>
            <a:r>
              <a:rPr lang="pl-PL" smtClean="0">
                <a:latin typeface="Century Gothic" pitchFamily="34" charset="0"/>
              </a:rPr>
              <a:t>	</a:t>
            </a:r>
          </a:p>
          <a:p>
            <a:pPr marL="1160463" lvl="1" indent="-711200">
              <a:buFont typeface="Wingdings" pitchFamily="2" charset="2"/>
              <a:buNone/>
            </a:pPr>
            <a:r>
              <a:rPr lang="pl-PL" smtClean="0">
                <a:latin typeface="Century Gothic" pitchFamily="34" charset="0"/>
              </a:rPr>
              <a:t>	Krótkoterminowe eksponowanie oferowanej wartości jako zachęta do zakupu produktu. Odbywa się zazwyczaj w miejscu sprzedaży</a:t>
            </a:r>
          </a:p>
          <a:p>
            <a:pPr marL="812800" indent="-812800">
              <a:buFont typeface="Wingdings" pitchFamily="2" charset="2"/>
              <a:buNone/>
            </a:pPr>
            <a:endParaRPr lang="pl-PL" sz="3200" smtClean="0">
              <a:latin typeface="Century Gothic" pitchFamily="34" charset="0"/>
            </a:endParaRPr>
          </a:p>
          <a:p>
            <a:pPr marL="2190750" lvl="4" indent="-508000">
              <a:buFont typeface="Wingdings" pitchFamily="2" charset="2"/>
              <a:buNone/>
            </a:pPr>
            <a:endParaRPr lang="pl-PL" sz="2400" smtClean="0">
              <a:latin typeface="Century Gothic" pitchFamily="34" charset="0"/>
            </a:endParaRPr>
          </a:p>
          <a:p>
            <a:pPr marL="1500188" lvl="2" indent="-609600">
              <a:buFont typeface="Wingdings" pitchFamily="2" charset="2"/>
              <a:buBlip>
                <a:blip r:embed="rId2"/>
              </a:buBlip>
            </a:pPr>
            <a:endParaRPr lang="pl-PL" smtClean="0">
              <a:latin typeface="Century Gothic" pitchFamily="34" charset="0"/>
            </a:endParaRPr>
          </a:p>
          <a:p>
            <a:pPr marL="1160463" lvl="1" indent="-711200">
              <a:buFont typeface="Wingdings" pitchFamily="2" charset="2"/>
              <a:buBlip>
                <a:blip r:embed="rId2"/>
              </a:buBlip>
            </a:pPr>
            <a:endParaRPr lang="pl-PL" sz="2200" smtClean="0">
              <a:latin typeface="Century Gothic" pitchFamily="34" charset="0"/>
            </a:endParaRPr>
          </a:p>
          <a:p>
            <a:pPr marL="812800" indent="-812800">
              <a:buFont typeface="Wingdings" pitchFamily="2" charset="2"/>
              <a:buNone/>
            </a:pPr>
            <a:endParaRPr lang="pl-PL" sz="2000" smtClean="0">
              <a:latin typeface="Century Gothic" pitchFamily="34" charset="0"/>
            </a:endParaRPr>
          </a:p>
          <a:p>
            <a:pPr marL="812800" indent="-812800">
              <a:buFont typeface="Wingdings" pitchFamily="2" charset="2"/>
              <a:buNone/>
            </a:pPr>
            <a:endParaRPr lang="pl-PL" smtClean="0">
              <a:latin typeface="Century Gothic"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914400" y="277813"/>
            <a:ext cx="7772400" cy="831850"/>
          </a:xfrm>
        </p:spPr>
        <p:txBody>
          <a:bodyPr/>
          <a:lstStyle/>
          <a:p>
            <a:r>
              <a:rPr lang="pl-PL" sz="4600" b="1" smtClean="0">
                <a:latin typeface="Century Gothic" pitchFamily="34" charset="0"/>
              </a:rPr>
              <a:t>P</a:t>
            </a:r>
            <a:r>
              <a:rPr lang="pl-PL" sz="3800" b="1" smtClean="0">
                <a:latin typeface="Century Gothic" pitchFamily="34" charset="0"/>
              </a:rPr>
              <a:t>romocja</a:t>
            </a:r>
            <a:r>
              <a:rPr lang="pl-PL" sz="3400" smtClean="0"/>
              <a:t> </a:t>
            </a:r>
          </a:p>
        </p:txBody>
      </p:sp>
      <p:sp>
        <p:nvSpPr>
          <p:cNvPr id="68611" name="Rectangle 3"/>
          <p:cNvSpPr>
            <a:spLocks noGrp="1" noChangeArrowheads="1"/>
          </p:cNvSpPr>
          <p:nvPr>
            <p:ph sz="quarter" idx="1"/>
          </p:nvPr>
        </p:nvSpPr>
        <p:spPr>
          <a:xfrm>
            <a:off x="250825" y="1628775"/>
            <a:ext cx="8713788" cy="4641850"/>
          </a:xfrm>
        </p:spPr>
        <p:txBody>
          <a:bodyPr/>
          <a:lstStyle/>
          <a:p>
            <a:pPr marL="812800" indent="-812800">
              <a:buFont typeface="Wingdings" pitchFamily="2" charset="2"/>
              <a:buNone/>
            </a:pPr>
            <a:r>
              <a:rPr lang="pl-PL" b="1" smtClean="0">
                <a:latin typeface="Century Gothic" pitchFamily="34" charset="0"/>
              </a:rPr>
              <a:t>Sprzedaż osobista</a:t>
            </a:r>
          </a:p>
          <a:p>
            <a:pPr marL="812800" indent="-812800">
              <a:buFont typeface="Wingdings" pitchFamily="2" charset="2"/>
              <a:buNone/>
            </a:pPr>
            <a:r>
              <a:rPr lang="pl-PL" smtClean="0">
                <a:latin typeface="Century Gothic" pitchFamily="34" charset="0"/>
              </a:rPr>
              <a:t>	</a:t>
            </a:r>
          </a:p>
          <a:p>
            <a:pPr marL="1160463" lvl="1" indent="-711200">
              <a:buFont typeface="Wingdings" pitchFamily="2" charset="2"/>
              <a:buNone/>
            </a:pPr>
            <a:r>
              <a:rPr lang="pl-PL" smtClean="0">
                <a:latin typeface="Century Gothic" pitchFamily="34" charset="0"/>
              </a:rPr>
              <a:t>	Dwustronny przepływ informacji pomiędzy nabywcą a sprzedawcą, mający na celu oddziaływanie na indywidualną bądź grupową decyzję zakupu</a:t>
            </a:r>
          </a:p>
          <a:p>
            <a:pPr marL="812800" indent="-812800">
              <a:buFont typeface="Wingdings" pitchFamily="2" charset="2"/>
              <a:buNone/>
            </a:pPr>
            <a:endParaRPr lang="pl-PL" sz="3200" smtClean="0">
              <a:latin typeface="Century Gothic" pitchFamily="34" charset="0"/>
            </a:endParaRPr>
          </a:p>
          <a:p>
            <a:pPr marL="2190750" lvl="4" indent="-508000">
              <a:buFont typeface="Wingdings" pitchFamily="2" charset="2"/>
              <a:buNone/>
            </a:pPr>
            <a:endParaRPr lang="pl-PL" sz="2400" smtClean="0">
              <a:latin typeface="Century Gothic" pitchFamily="34" charset="0"/>
            </a:endParaRPr>
          </a:p>
          <a:p>
            <a:pPr marL="1500188" lvl="2" indent="-609600">
              <a:buFont typeface="Wingdings" pitchFamily="2" charset="2"/>
              <a:buBlip>
                <a:blip r:embed="rId2"/>
              </a:buBlip>
            </a:pPr>
            <a:endParaRPr lang="pl-PL" smtClean="0">
              <a:latin typeface="Century Gothic" pitchFamily="34" charset="0"/>
            </a:endParaRPr>
          </a:p>
          <a:p>
            <a:pPr marL="1160463" lvl="1" indent="-711200">
              <a:buFont typeface="Wingdings" pitchFamily="2" charset="2"/>
              <a:buBlip>
                <a:blip r:embed="rId2"/>
              </a:buBlip>
            </a:pPr>
            <a:endParaRPr lang="pl-PL" sz="2200" smtClean="0">
              <a:latin typeface="Century Gothic" pitchFamily="34" charset="0"/>
            </a:endParaRPr>
          </a:p>
          <a:p>
            <a:pPr marL="812800" indent="-812800">
              <a:buFont typeface="Wingdings" pitchFamily="2" charset="2"/>
              <a:buNone/>
            </a:pPr>
            <a:endParaRPr lang="pl-PL" sz="2000" smtClean="0">
              <a:latin typeface="Century Gothic" pitchFamily="34" charset="0"/>
            </a:endParaRPr>
          </a:p>
          <a:p>
            <a:pPr marL="812800" indent="-812800">
              <a:buFont typeface="Wingdings" pitchFamily="2" charset="2"/>
              <a:buNone/>
            </a:pPr>
            <a:endParaRPr lang="pl-PL" smtClean="0">
              <a:latin typeface="Century Gothic"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r"/>
            <a:r>
              <a:rPr lang="pl-PL" sz="3600" smtClean="0">
                <a:latin typeface="Century Gothic" pitchFamily="34" charset="0"/>
              </a:rPr>
              <a:t>Marketing mix</a:t>
            </a:r>
          </a:p>
        </p:txBody>
      </p:sp>
      <p:sp>
        <p:nvSpPr>
          <p:cNvPr id="16387" name="Rectangle 3"/>
          <p:cNvSpPr>
            <a:spLocks noGrp="1" noChangeArrowheads="1"/>
          </p:cNvSpPr>
          <p:nvPr>
            <p:ph sz="quarter" idx="1"/>
          </p:nvPr>
        </p:nvSpPr>
        <p:spPr>
          <a:xfrm>
            <a:off x="914400" y="1600200"/>
            <a:ext cx="7772400" cy="4924425"/>
          </a:xfrm>
        </p:spPr>
        <p:txBody>
          <a:bodyPr/>
          <a:lstStyle/>
          <a:p>
            <a:pPr>
              <a:buFont typeface="Wingdings" pitchFamily="2" charset="2"/>
              <a:buNone/>
            </a:pPr>
            <a:endParaRPr lang="pl-PL" smtClean="0"/>
          </a:p>
          <a:p>
            <a:pPr>
              <a:buFont typeface="Wingdings" pitchFamily="2" charset="2"/>
              <a:buNone/>
            </a:pPr>
            <a:r>
              <a:rPr lang="pl-PL" smtClean="0"/>
              <a:t>	</a:t>
            </a:r>
            <a:r>
              <a:rPr lang="pl-PL" smtClean="0">
                <a:latin typeface="Century Gothic" pitchFamily="34" charset="0"/>
              </a:rPr>
              <a:t>Zwyciężają na rynku firmy, które w niedrogi i dogodny sposób zaspakajają potrzeby klienta i skutecznie się z nim komunikują</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914400" y="277813"/>
            <a:ext cx="7772400" cy="541337"/>
          </a:xfrm>
        </p:spPr>
        <p:txBody>
          <a:bodyPr/>
          <a:lstStyle/>
          <a:p>
            <a:r>
              <a:rPr lang="pl-PL" sz="4600" b="1" smtClean="0">
                <a:latin typeface="Century Gothic" pitchFamily="34" charset="0"/>
              </a:rPr>
              <a:t>P</a:t>
            </a:r>
            <a:r>
              <a:rPr lang="pl-PL" sz="3800" b="1" smtClean="0">
                <a:latin typeface="Century Gothic" pitchFamily="34" charset="0"/>
              </a:rPr>
              <a:t>romocja</a:t>
            </a:r>
            <a:r>
              <a:rPr lang="pl-PL" sz="3400" smtClean="0"/>
              <a:t> </a:t>
            </a:r>
          </a:p>
        </p:txBody>
      </p:sp>
      <p:sp>
        <p:nvSpPr>
          <p:cNvPr id="69635" name="Rectangle 3"/>
          <p:cNvSpPr>
            <a:spLocks noGrp="1" noChangeArrowheads="1"/>
          </p:cNvSpPr>
          <p:nvPr>
            <p:ph type="body" sz="half" idx="1"/>
          </p:nvPr>
        </p:nvSpPr>
        <p:spPr>
          <a:xfrm>
            <a:off x="914400" y="1600200"/>
            <a:ext cx="3808413" cy="4530725"/>
          </a:xfrm>
        </p:spPr>
        <p:txBody>
          <a:bodyPr/>
          <a:lstStyle/>
          <a:p>
            <a:pPr marL="447675" indent="-447675">
              <a:buFont typeface="Wingdings" pitchFamily="2" charset="2"/>
              <a:buBlip>
                <a:blip r:embed="rId2"/>
              </a:buBlip>
            </a:pPr>
            <a:endParaRPr lang="pl-PL" sz="2400" smtClean="0">
              <a:latin typeface="Century Gothic" pitchFamily="34" charset="0"/>
            </a:endParaRPr>
          </a:p>
          <a:p>
            <a:pPr marL="447675" indent="-447675">
              <a:buFont typeface="Wingdings" pitchFamily="2" charset="2"/>
              <a:buNone/>
            </a:pPr>
            <a:endParaRPr lang="pl-PL" sz="2400" smtClean="0">
              <a:latin typeface="Century Gothic" pitchFamily="34" charset="0"/>
            </a:endParaRPr>
          </a:p>
          <a:p>
            <a:pPr marL="447675" indent="-447675">
              <a:buFont typeface="Wingdings" pitchFamily="2" charset="2"/>
              <a:buNone/>
            </a:pPr>
            <a:endParaRPr lang="pl-PL" sz="2400" smtClean="0">
              <a:latin typeface="Century Gothic" pitchFamily="34" charset="0"/>
            </a:endParaRPr>
          </a:p>
        </p:txBody>
      </p:sp>
      <p:pic>
        <p:nvPicPr>
          <p:cNvPr id="69636" name="Picture 5"/>
          <p:cNvPicPr>
            <a:picLocks noGrp="1" noChangeAspect="1" noChangeArrowheads="1"/>
          </p:cNvPicPr>
          <p:nvPr>
            <p:ph sz="half" idx="2"/>
          </p:nvPr>
        </p:nvPicPr>
        <p:blipFill>
          <a:blip r:embed="rId3" cstate="print"/>
          <a:srcRect/>
          <a:stretch>
            <a:fillRect/>
          </a:stretch>
        </p:blipFill>
        <p:spPr>
          <a:xfrm>
            <a:off x="0" y="1628775"/>
            <a:ext cx="8964613" cy="5040313"/>
          </a:xfrm>
          <a:noFill/>
        </p:spPr>
      </p:pic>
      <p:sp>
        <p:nvSpPr>
          <p:cNvPr id="69637" name="Text Box 4"/>
          <p:cNvSpPr txBox="1">
            <a:spLocks noChangeArrowheads="1"/>
          </p:cNvSpPr>
          <p:nvPr/>
        </p:nvSpPr>
        <p:spPr bwMode="auto">
          <a:xfrm>
            <a:off x="5148263" y="836613"/>
            <a:ext cx="3152775" cy="457200"/>
          </a:xfrm>
          <a:prstGeom prst="rect">
            <a:avLst/>
          </a:prstGeom>
          <a:noFill/>
          <a:ln w="9525">
            <a:noFill/>
            <a:miter lim="800000"/>
            <a:headEnd/>
            <a:tailEnd/>
          </a:ln>
        </p:spPr>
        <p:txBody>
          <a:bodyPr wrap="none">
            <a:spAutoFit/>
          </a:bodyPr>
          <a:lstStyle/>
          <a:p>
            <a:r>
              <a:rPr lang="pl-PL" sz="2400" b="1">
                <a:latin typeface="Century Gothic" pitchFamily="34" charset="0"/>
              </a:rPr>
              <a:t>Narzędzia promocji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914400" y="277813"/>
            <a:ext cx="7772400" cy="831850"/>
          </a:xfrm>
        </p:spPr>
        <p:txBody>
          <a:bodyPr/>
          <a:lstStyle/>
          <a:p>
            <a:r>
              <a:rPr lang="pl-PL" sz="4600" b="1" smtClean="0">
                <a:latin typeface="Century Gothic" pitchFamily="34" charset="0"/>
              </a:rPr>
              <a:t>P</a:t>
            </a:r>
            <a:r>
              <a:rPr lang="pl-PL" sz="3800" b="1" smtClean="0">
                <a:latin typeface="Century Gothic" pitchFamily="34" charset="0"/>
              </a:rPr>
              <a:t>romocja</a:t>
            </a:r>
            <a:r>
              <a:rPr lang="pl-PL" sz="3400" smtClean="0"/>
              <a:t> </a:t>
            </a:r>
          </a:p>
        </p:txBody>
      </p:sp>
      <p:sp>
        <p:nvSpPr>
          <p:cNvPr id="70659" name="Rectangle 3"/>
          <p:cNvSpPr>
            <a:spLocks noGrp="1" noChangeArrowheads="1"/>
          </p:cNvSpPr>
          <p:nvPr>
            <p:ph sz="quarter" idx="1"/>
          </p:nvPr>
        </p:nvSpPr>
        <p:spPr>
          <a:xfrm>
            <a:off x="468313" y="1628775"/>
            <a:ext cx="8229600" cy="4641850"/>
          </a:xfrm>
        </p:spPr>
        <p:txBody>
          <a:bodyPr/>
          <a:lstStyle/>
          <a:p>
            <a:pPr marL="447675" indent="-447675" algn="ctr">
              <a:buFont typeface="Wingdings" pitchFamily="2" charset="2"/>
              <a:buNone/>
            </a:pPr>
            <a:r>
              <a:rPr lang="pl-PL" b="1" smtClean="0">
                <a:latin typeface="Century Gothic" pitchFamily="34" charset="0"/>
              </a:rPr>
              <a:t>Public relations</a:t>
            </a:r>
            <a:r>
              <a:rPr lang="pl-PL" smtClean="0">
                <a:latin typeface="Century Gothic" pitchFamily="34" charset="0"/>
              </a:rPr>
              <a:t> </a:t>
            </a:r>
          </a:p>
          <a:p>
            <a:pPr marL="447675" indent="-447675">
              <a:buFont typeface="Wingdings" pitchFamily="2" charset="2"/>
              <a:buNone/>
            </a:pPr>
            <a:r>
              <a:rPr lang="pl-PL" sz="2000" smtClean="0">
                <a:latin typeface="Century Gothic" pitchFamily="34" charset="0"/>
              </a:rPr>
              <a:t>	</a:t>
            </a:r>
          </a:p>
          <a:p>
            <a:pPr marL="447675" indent="-447675">
              <a:buFont typeface="Wingdings" pitchFamily="2" charset="2"/>
              <a:buNone/>
            </a:pPr>
            <a:r>
              <a:rPr lang="pl-PL" sz="2000" smtClean="0">
                <a:latin typeface="Century Gothic" pitchFamily="34" charset="0"/>
              </a:rPr>
              <a:t>	</a:t>
            </a:r>
            <a:r>
              <a:rPr lang="pl-PL" smtClean="0">
                <a:latin typeface="Century Gothic" pitchFamily="34" charset="0"/>
              </a:rPr>
              <a:t>Forma komunikacji kierownictwa organizacji, której celem jest oddziaływanie na odczucia lub przekonania klientów, potencjalnych klientów, akcjonariuszy, dostawców, pracowników i innych grup docelowych, dotyczące organizacji, jej produktów lub usług. </a:t>
            </a:r>
          </a:p>
          <a:p>
            <a:pPr marL="447675" indent="-447675"/>
            <a:endParaRPr lang="pl-PL" smtClean="0">
              <a:latin typeface="Century Gothic" pitchFamily="34" charset="0"/>
            </a:endParaRPr>
          </a:p>
          <a:p>
            <a:pPr marL="447675" indent="-447675"/>
            <a:endParaRPr lang="pl-PL" smtClean="0">
              <a:latin typeface="Century Gothic" pitchFamily="34" charset="0"/>
            </a:endParaRPr>
          </a:p>
          <a:p>
            <a:pPr marL="447675" indent="-447675">
              <a:buFont typeface="Wingdings" pitchFamily="2" charset="2"/>
              <a:buNone/>
            </a:pPr>
            <a:endParaRPr lang="pl-PL" smtClean="0">
              <a:latin typeface="Century Gothic" pitchFamily="34" charset="0"/>
            </a:endParaRPr>
          </a:p>
          <a:p>
            <a:pPr marL="447675" indent="-447675">
              <a:buFont typeface="Wingdings" pitchFamily="2" charset="2"/>
              <a:buNone/>
            </a:pPr>
            <a:endParaRPr lang="pl-PL" smtClean="0">
              <a:latin typeface="Century Gothic"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914400" y="277813"/>
            <a:ext cx="7772400" cy="831850"/>
          </a:xfrm>
        </p:spPr>
        <p:txBody>
          <a:bodyPr/>
          <a:lstStyle/>
          <a:p>
            <a:r>
              <a:rPr lang="pl-PL" sz="4600" b="1" smtClean="0">
                <a:latin typeface="Century Gothic" pitchFamily="34" charset="0"/>
              </a:rPr>
              <a:t>P</a:t>
            </a:r>
            <a:r>
              <a:rPr lang="pl-PL" sz="3800" b="1" smtClean="0">
                <a:latin typeface="Century Gothic" pitchFamily="34" charset="0"/>
              </a:rPr>
              <a:t>romocja</a:t>
            </a:r>
            <a:r>
              <a:rPr lang="pl-PL" sz="3400" smtClean="0"/>
              <a:t> </a:t>
            </a:r>
          </a:p>
        </p:txBody>
      </p:sp>
      <p:sp>
        <p:nvSpPr>
          <p:cNvPr id="71683" name="Rectangle 3"/>
          <p:cNvSpPr>
            <a:spLocks noGrp="1" noChangeArrowheads="1"/>
          </p:cNvSpPr>
          <p:nvPr>
            <p:ph sz="quarter" idx="1"/>
          </p:nvPr>
        </p:nvSpPr>
        <p:spPr>
          <a:xfrm>
            <a:off x="250825" y="1628775"/>
            <a:ext cx="8713788" cy="4641850"/>
          </a:xfrm>
        </p:spPr>
        <p:txBody>
          <a:bodyPr/>
          <a:lstStyle/>
          <a:p>
            <a:pPr marL="447675" indent="-447675" algn="ctr">
              <a:lnSpc>
                <a:spcPct val="90000"/>
              </a:lnSpc>
              <a:buFont typeface="Wingdings" pitchFamily="2" charset="2"/>
              <a:buNone/>
            </a:pPr>
            <a:r>
              <a:rPr lang="pl-PL" b="1" smtClean="0">
                <a:latin typeface="Century Gothic" pitchFamily="34" charset="0"/>
              </a:rPr>
              <a:t>Narzędzia public relations</a:t>
            </a:r>
            <a:r>
              <a:rPr lang="pl-PL" sz="2400" smtClean="0">
                <a:latin typeface="Century Gothic" pitchFamily="34" charset="0"/>
              </a:rPr>
              <a:t> </a:t>
            </a:r>
          </a:p>
          <a:p>
            <a:pPr marL="447675" indent="-447675" algn="ctr">
              <a:lnSpc>
                <a:spcPct val="90000"/>
              </a:lnSpc>
              <a:buFont typeface="Wingdings" pitchFamily="2" charset="2"/>
              <a:buNone/>
            </a:pPr>
            <a:endParaRPr lang="pl-PL" sz="1200" smtClean="0">
              <a:latin typeface="Century Gothic" pitchFamily="34" charset="0"/>
            </a:endParaRPr>
          </a:p>
          <a:p>
            <a:pPr marL="1293813" lvl="2" indent="-403225">
              <a:lnSpc>
                <a:spcPct val="90000"/>
              </a:lnSpc>
              <a:buFont typeface="Wingdings" pitchFamily="2" charset="2"/>
              <a:buBlip>
                <a:blip r:embed="rId2"/>
              </a:buBlip>
            </a:pPr>
            <a:r>
              <a:rPr lang="pl-PL" smtClean="0">
                <a:latin typeface="Century Gothic" pitchFamily="34" charset="0"/>
              </a:rPr>
              <a:t>Informacje prasowe na temat produktu;</a:t>
            </a:r>
          </a:p>
          <a:p>
            <a:pPr marL="1293813" lvl="2" indent="-403225">
              <a:lnSpc>
                <a:spcPct val="90000"/>
              </a:lnSpc>
              <a:buFont typeface="Wingdings" pitchFamily="2" charset="2"/>
              <a:buBlip>
                <a:blip r:embed="rId2"/>
              </a:buBlip>
            </a:pPr>
            <a:r>
              <a:rPr lang="pl-PL" smtClean="0">
                <a:latin typeface="Century Gothic" pitchFamily="34" charset="0"/>
              </a:rPr>
              <a:t>Informacje prasowe zawierające oświadczenia zarządu;</a:t>
            </a:r>
          </a:p>
          <a:p>
            <a:pPr marL="1293813" lvl="2" indent="-403225">
              <a:lnSpc>
                <a:spcPct val="90000"/>
              </a:lnSpc>
              <a:buFont typeface="Wingdings" pitchFamily="2" charset="2"/>
              <a:buBlip>
                <a:blip r:embed="rId2"/>
              </a:buBlip>
            </a:pPr>
            <a:r>
              <a:rPr lang="pl-PL" smtClean="0">
                <a:latin typeface="Century Gothic" pitchFamily="34" charset="0"/>
              </a:rPr>
              <a:t>Prasowe artykuły tematyczne;</a:t>
            </a:r>
          </a:p>
          <a:p>
            <a:pPr marL="1293813" lvl="2" indent="-403225">
              <a:lnSpc>
                <a:spcPct val="90000"/>
              </a:lnSpc>
              <a:buFont typeface="Wingdings" pitchFamily="2" charset="2"/>
              <a:buBlip>
                <a:blip r:embed="rId2"/>
              </a:buBlip>
            </a:pPr>
            <a:r>
              <a:rPr lang="pl-PL" smtClean="0">
                <a:latin typeface="Century Gothic" pitchFamily="34" charset="0"/>
              </a:rPr>
              <a:t>Teczka prasowa;</a:t>
            </a:r>
          </a:p>
          <a:p>
            <a:pPr marL="1293813" lvl="2" indent="-403225">
              <a:lnSpc>
                <a:spcPct val="90000"/>
              </a:lnSpc>
              <a:buFont typeface="Wingdings" pitchFamily="2" charset="2"/>
              <a:buBlip>
                <a:blip r:embed="rId2"/>
              </a:buBlip>
            </a:pPr>
            <a:r>
              <a:rPr lang="pl-PL" smtClean="0">
                <a:latin typeface="Century Gothic" pitchFamily="34" charset="0"/>
              </a:rPr>
              <a:t>Wydarzenia specjalne;</a:t>
            </a:r>
          </a:p>
          <a:p>
            <a:pPr marL="1293813" lvl="2" indent="-403225">
              <a:lnSpc>
                <a:spcPct val="90000"/>
              </a:lnSpc>
              <a:buFont typeface="Wingdings" pitchFamily="2" charset="2"/>
              <a:buBlip>
                <a:blip r:embed="rId2"/>
              </a:buBlip>
            </a:pPr>
            <a:r>
              <a:rPr lang="pl-PL" smtClean="0">
                <a:latin typeface="Century Gothic" pitchFamily="34" charset="0"/>
              </a:rPr>
              <a:t>Wycieczki do firmy;</a:t>
            </a:r>
          </a:p>
          <a:p>
            <a:pPr marL="1293813" lvl="2" indent="-403225">
              <a:lnSpc>
                <a:spcPct val="90000"/>
              </a:lnSpc>
              <a:buFont typeface="Wingdings" pitchFamily="2" charset="2"/>
              <a:buBlip>
                <a:blip r:embed="rId2"/>
              </a:buBlip>
            </a:pPr>
            <a:r>
              <a:rPr lang="pl-PL" smtClean="0">
                <a:latin typeface="Century Gothic" pitchFamily="34" charset="0"/>
              </a:rPr>
              <a:t>Media tours;</a:t>
            </a:r>
          </a:p>
          <a:p>
            <a:pPr marL="1293813" lvl="2" indent="-403225">
              <a:lnSpc>
                <a:spcPct val="90000"/>
              </a:lnSpc>
              <a:buFont typeface="Wingdings" pitchFamily="2" charset="2"/>
              <a:buBlip>
                <a:blip r:embed="rId2"/>
              </a:buBlip>
            </a:pPr>
            <a:r>
              <a:rPr lang="pl-PL" smtClean="0">
                <a:latin typeface="Century Gothic" pitchFamily="34" charset="0"/>
              </a:rPr>
              <a:t>Wywiady;</a:t>
            </a:r>
          </a:p>
          <a:p>
            <a:pPr marL="1293813" lvl="2" indent="-403225">
              <a:lnSpc>
                <a:spcPct val="90000"/>
              </a:lnSpc>
              <a:buFont typeface="Wingdings" pitchFamily="2" charset="2"/>
              <a:buBlip>
                <a:blip r:embed="rId2"/>
              </a:buBlip>
            </a:pPr>
            <a:r>
              <a:rPr lang="pl-PL" smtClean="0">
                <a:latin typeface="Century Gothic" pitchFamily="34" charset="0"/>
              </a:rPr>
              <a:t>Konferencje prasowe;</a:t>
            </a:r>
          </a:p>
          <a:p>
            <a:pPr marL="1293813" lvl="2" indent="-403225">
              <a:lnSpc>
                <a:spcPct val="90000"/>
              </a:lnSpc>
              <a:buFont typeface="Wingdings" pitchFamily="2" charset="2"/>
              <a:buBlip>
                <a:blip r:embed="rId2"/>
              </a:buBlip>
            </a:pPr>
            <a:endParaRPr lang="pl-PL" smtClean="0">
              <a:latin typeface="Century Gothic" pitchFamily="34" charset="0"/>
            </a:endParaRPr>
          </a:p>
          <a:p>
            <a:pPr marL="1293813" lvl="2" indent="-403225">
              <a:lnSpc>
                <a:spcPct val="90000"/>
              </a:lnSpc>
              <a:buFont typeface="Wingdings" pitchFamily="2" charset="2"/>
              <a:buBlip>
                <a:blip r:embed="rId2"/>
              </a:buBlip>
            </a:pPr>
            <a:endParaRPr lang="pl-PL" sz="2100" smtClean="0">
              <a:latin typeface="Century Gothic" pitchFamily="34" charset="0"/>
            </a:endParaRPr>
          </a:p>
          <a:p>
            <a:pPr marL="889000" lvl="1" indent="-439738">
              <a:lnSpc>
                <a:spcPct val="90000"/>
              </a:lnSpc>
              <a:buFont typeface="Wingdings" pitchFamily="2" charset="2"/>
              <a:buBlip>
                <a:blip r:embed="rId2"/>
              </a:buBlip>
            </a:pPr>
            <a:endParaRPr lang="pl-PL" sz="2000" smtClean="0">
              <a:latin typeface="Century Gothic" pitchFamily="34" charset="0"/>
            </a:endParaRPr>
          </a:p>
          <a:p>
            <a:pPr marL="447675" indent="-447675">
              <a:lnSpc>
                <a:spcPct val="90000"/>
              </a:lnSpc>
              <a:buFont typeface="Wingdings" pitchFamily="2" charset="2"/>
              <a:buNone/>
            </a:pPr>
            <a:endParaRPr lang="pl-PL" sz="1800" smtClean="0">
              <a:latin typeface="Century Gothic" pitchFamily="34" charset="0"/>
            </a:endParaRPr>
          </a:p>
          <a:p>
            <a:pPr marL="447675" indent="-447675">
              <a:lnSpc>
                <a:spcPct val="90000"/>
              </a:lnSpc>
              <a:buFont typeface="Wingdings" pitchFamily="2" charset="2"/>
              <a:buNone/>
            </a:pPr>
            <a:endParaRPr lang="pl-PL" sz="2400" smtClean="0">
              <a:latin typeface="Century Gothic"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914400" y="277813"/>
            <a:ext cx="7772400" cy="831850"/>
          </a:xfrm>
        </p:spPr>
        <p:txBody>
          <a:bodyPr/>
          <a:lstStyle/>
          <a:p>
            <a:r>
              <a:rPr lang="pl-PL" sz="4600" b="1" smtClean="0">
                <a:latin typeface="Century Gothic" pitchFamily="34" charset="0"/>
              </a:rPr>
              <a:t>P</a:t>
            </a:r>
            <a:r>
              <a:rPr lang="pl-PL" sz="3800" b="1" smtClean="0">
                <a:latin typeface="Century Gothic" pitchFamily="34" charset="0"/>
              </a:rPr>
              <a:t>romocja</a:t>
            </a:r>
            <a:r>
              <a:rPr lang="pl-PL" sz="3400" smtClean="0"/>
              <a:t> </a:t>
            </a:r>
          </a:p>
        </p:txBody>
      </p:sp>
      <p:sp>
        <p:nvSpPr>
          <p:cNvPr id="72707" name="Rectangle 3"/>
          <p:cNvSpPr>
            <a:spLocks noGrp="1" noChangeArrowheads="1"/>
          </p:cNvSpPr>
          <p:nvPr>
            <p:ph sz="quarter" idx="1"/>
          </p:nvPr>
        </p:nvSpPr>
        <p:spPr>
          <a:xfrm>
            <a:off x="250825" y="1628775"/>
            <a:ext cx="8713788" cy="4641850"/>
          </a:xfrm>
        </p:spPr>
        <p:txBody>
          <a:bodyPr/>
          <a:lstStyle/>
          <a:p>
            <a:pPr marL="447675" indent="-447675" algn="ctr">
              <a:lnSpc>
                <a:spcPct val="90000"/>
              </a:lnSpc>
              <a:buFont typeface="Wingdings" pitchFamily="2" charset="2"/>
              <a:buNone/>
            </a:pPr>
            <a:r>
              <a:rPr lang="pl-PL" b="1" smtClean="0">
                <a:latin typeface="Century Gothic" pitchFamily="34" charset="0"/>
              </a:rPr>
              <a:t>Narzędzia public relations</a:t>
            </a:r>
            <a:r>
              <a:rPr lang="pl-PL" sz="2400" smtClean="0">
                <a:latin typeface="Century Gothic" pitchFamily="34" charset="0"/>
              </a:rPr>
              <a:t> </a:t>
            </a:r>
          </a:p>
          <a:p>
            <a:pPr marL="447675" indent="-447675" algn="ctr">
              <a:lnSpc>
                <a:spcPct val="90000"/>
              </a:lnSpc>
              <a:buFont typeface="Wingdings" pitchFamily="2" charset="2"/>
              <a:buNone/>
            </a:pPr>
            <a:endParaRPr lang="pl-PL" sz="1200" smtClean="0">
              <a:latin typeface="Century Gothic" pitchFamily="34" charset="0"/>
            </a:endParaRPr>
          </a:p>
          <a:p>
            <a:pPr marL="1293813" lvl="2" indent="-403225">
              <a:lnSpc>
                <a:spcPct val="90000"/>
              </a:lnSpc>
              <a:buFont typeface="Wingdings" pitchFamily="2" charset="2"/>
              <a:buBlip>
                <a:blip r:embed="rId2"/>
              </a:buBlip>
            </a:pPr>
            <a:r>
              <a:rPr lang="pl-PL" smtClean="0">
                <a:latin typeface="Century Gothic" pitchFamily="34" charset="0"/>
              </a:rPr>
              <a:t>Targi, wystawy i pokazy branżowe;</a:t>
            </a:r>
          </a:p>
          <a:p>
            <a:pPr marL="1293813" lvl="2" indent="-403225">
              <a:lnSpc>
                <a:spcPct val="90000"/>
              </a:lnSpc>
              <a:buFont typeface="Wingdings" pitchFamily="2" charset="2"/>
              <a:buBlip>
                <a:blip r:embed="rId2"/>
              </a:buBlip>
            </a:pPr>
            <a:r>
              <a:rPr lang="pl-PL" smtClean="0">
                <a:latin typeface="Century Gothic" pitchFamily="34" charset="0"/>
              </a:rPr>
              <a:t>Seminaria prasowe;</a:t>
            </a:r>
          </a:p>
          <a:p>
            <a:pPr marL="1293813" lvl="2" indent="-403225">
              <a:lnSpc>
                <a:spcPct val="90000"/>
              </a:lnSpc>
              <a:buFont typeface="Wingdings" pitchFamily="2" charset="2"/>
              <a:buBlip>
                <a:blip r:embed="rId2"/>
              </a:buBlip>
            </a:pPr>
            <a:r>
              <a:rPr lang="pl-PL" smtClean="0">
                <a:latin typeface="Century Gothic" pitchFamily="34" charset="0"/>
              </a:rPr>
              <a:t>Śniadania lub obiady dla mediów;</a:t>
            </a:r>
          </a:p>
          <a:p>
            <a:pPr marL="1293813" lvl="2" indent="-403225">
              <a:lnSpc>
                <a:spcPct val="90000"/>
              </a:lnSpc>
              <a:buFont typeface="Wingdings" pitchFamily="2" charset="2"/>
              <a:buBlip>
                <a:blip r:embed="rId2"/>
              </a:buBlip>
            </a:pPr>
            <a:r>
              <a:rPr lang="pl-PL" smtClean="0">
                <a:latin typeface="Century Gothic" pitchFamily="34" charset="0"/>
              </a:rPr>
              <a:t>Biuletyny;</a:t>
            </a:r>
          </a:p>
          <a:p>
            <a:pPr marL="1293813" lvl="2" indent="-403225">
              <a:lnSpc>
                <a:spcPct val="90000"/>
              </a:lnSpc>
              <a:buFont typeface="Wingdings" pitchFamily="2" charset="2"/>
              <a:buBlip>
                <a:blip r:embed="rId2"/>
              </a:buBlip>
            </a:pPr>
            <a:r>
              <a:rPr lang="pl-PL" smtClean="0">
                <a:latin typeface="Century Gothic" pitchFamily="34" charset="0"/>
              </a:rPr>
              <a:t>Taśmy wideo, płyty i informacje prasowe na nich zawarte;</a:t>
            </a:r>
          </a:p>
          <a:p>
            <a:pPr marL="1293813" lvl="2" indent="-403225">
              <a:lnSpc>
                <a:spcPct val="90000"/>
              </a:lnSpc>
              <a:buFont typeface="Wingdings" pitchFamily="2" charset="2"/>
              <a:buBlip>
                <a:blip r:embed="rId2"/>
              </a:buBlip>
            </a:pPr>
            <a:r>
              <a:rPr lang="pl-PL" smtClean="0">
                <a:latin typeface="Century Gothic" pitchFamily="34" charset="0"/>
              </a:rPr>
              <a:t>Pozyskanie osobistości;</a:t>
            </a:r>
          </a:p>
          <a:p>
            <a:pPr marL="1293813" lvl="2" indent="-403225">
              <a:lnSpc>
                <a:spcPct val="90000"/>
              </a:lnSpc>
              <a:buFont typeface="Wingdings" pitchFamily="2" charset="2"/>
              <a:buBlip>
                <a:blip r:embed="rId2"/>
              </a:buBlip>
            </a:pPr>
            <a:r>
              <a:rPr lang="pl-PL" smtClean="0">
                <a:latin typeface="Century Gothic" pitchFamily="34" charset="0"/>
              </a:rPr>
              <a:t>Wsparcie dla produktu;</a:t>
            </a:r>
          </a:p>
          <a:p>
            <a:pPr marL="1293813" lvl="2" indent="-403225">
              <a:lnSpc>
                <a:spcPct val="90000"/>
              </a:lnSpc>
              <a:buFont typeface="Wingdings" pitchFamily="2" charset="2"/>
              <a:buBlip>
                <a:blip r:embed="rId2"/>
              </a:buBlip>
            </a:pPr>
            <a:r>
              <a:rPr lang="pl-PL" smtClean="0">
                <a:latin typeface="Century Gothic" pitchFamily="34" charset="0"/>
              </a:rPr>
              <a:t>Sponsoring;</a:t>
            </a:r>
          </a:p>
          <a:p>
            <a:pPr marL="1293813" lvl="2" indent="-403225">
              <a:lnSpc>
                <a:spcPct val="90000"/>
              </a:lnSpc>
              <a:buFont typeface="Wingdings" pitchFamily="2" charset="2"/>
              <a:buBlip>
                <a:blip r:embed="rId2"/>
              </a:buBlip>
            </a:pPr>
            <a:r>
              <a:rPr lang="pl-PL" smtClean="0">
                <a:latin typeface="Century Gothic" pitchFamily="34" charset="0"/>
              </a:rPr>
              <a:t>Marketing społeczny.</a:t>
            </a:r>
          </a:p>
          <a:p>
            <a:pPr marL="1293813" lvl="2" indent="-403225">
              <a:lnSpc>
                <a:spcPct val="90000"/>
              </a:lnSpc>
              <a:buFont typeface="Wingdings" pitchFamily="2" charset="2"/>
              <a:buBlip>
                <a:blip r:embed="rId2"/>
              </a:buBlip>
            </a:pPr>
            <a:endParaRPr lang="pl-PL" smtClean="0">
              <a:latin typeface="Century Gothic" pitchFamily="34" charset="0"/>
            </a:endParaRPr>
          </a:p>
          <a:p>
            <a:pPr marL="1293813" lvl="2" indent="-403225">
              <a:lnSpc>
                <a:spcPct val="90000"/>
              </a:lnSpc>
              <a:buFont typeface="Wingdings" pitchFamily="2" charset="2"/>
              <a:buBlip>
                <a:blip r:embed="rId2"/>
              </a:buBlip>
            </a:pPr>
            <a:endParaRPr lang="pl-PL" sz="2100" smtClean="0">
              <a:latin typeface="Century Gothic" pitchFamily="34" charset="0"/>
            </a:endParaRPr>
          </a:p>
          <a:p>
            <a:pPr marL="889000" lvl="1" indent="-439738">
              <a:lnSpc>
                <a:spcPct val="90000"/>
              </a:lnSpc>
              <a:buFont typeface="Wingdings" pitchFamily="2" charset="2"/>
              <a:buBlip>
                <a:blip r:embed="rId2"/>
              </a:buBlip>
            </a:pPr>
            <a:endParaRPr lang="pl-PL" sz="2000" smtClean="0">
              <a:latin typeface="Century Gothic" pitchFamily="34" charset="0"/>
            </a:endParaRPr>
          </a:p>
          <a:p>
            <a:pPr marL="447675" indent="-447675">
              <a:lnSpc>
                <a:spcPct val="90000"/>
              </a:lnSpc>
              <a:buFont typeface="Wingdings" pitchFamily="2" charset="2"/>
              <a:buNone/>
            </a:pPr>
            <a:endParaRPr lang="pl-PL" sz="1800" smtClean="0">
              <a:latin typeface="Century Gothic" pitchFamily="34" charset="0"/>
            </a:endParaRPr>
          </a:p>
          <a:p>
            <a:pPr marL="447675" indent="-447675">
              <a:lnSpc>
                <a:spcPct val="90000"/>
              </a:lnSpc>
              <a:buFont typeface="Wingdings" pitchFamily="2" charset="2"/>
              <a:buNone/>
            </a:pPr>
            <a:endParaRPr lang="pl-PL" sz="2400" smtClean="0">
              <a:latin typeface="Century Gothic"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ctrTitle"/>
          </p:nvPr>
        </p:nvSpPr>
        <p:spPr>
          <a:xfrm>
            <a:off x="457200" y="1506538"/>
            <a:ext cx="8229600" cy="1470025"/>
          </a:xfrm>
        </p:spPr>
        <p:txBody>
          <a:bodyPr/>
          <a:lstStyle/>
          <a:p>
            <a:r>
              <a:rPr lang="pl-PL" b="1" smtClean="0">
                <a:latin typeface="Century Gothic" pitchFamily="34" charset="0"/>
              </a:rPr>
              <a:t>Produkt jako element marketingu mix</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371600" y="260350"/>
            <a:ext cx="7772400" cy="1143000"/>
          </a:xfrm>
        </p:spPr>
        <p:txBody>
          <a:bodyPr/>
          <a:lstStyle/>
          <a:p>
            <a:pPr algn="r"/>
            <a:r>
              <a:rPr lang="pl-PL" sz="3200" smtClean="0">
                <a:latin typeface="Century Gothic" pitchFamily="34" charset="0"/>
              </a:rPr>
              <a:t>Produkt jako element marketingu mix</a:t>
            </a:r>
          </a:p>
        </p:txBody>
      </p:sp>
      <p:sp>
        <p:nvSpPr>
          <p:cNvPr id="18435" name="Rectangle 3"/>
          <p:cNvSpPr>
            <a:spLocks noGrp="1" noChangeArrowheads="1"/>
          </p:cNvSpPr>
          <p:nvPr>
            <p:ph sz="quarter" idx="1"/>
          </p:nvPr>
        </p:nvSpPr>
        <p:spPr/>
        <p:txBody>
          <a:bodyPr/>
          <a:lstStyle/>
          <a:p>
            <a:pPr>
              <a:buFont typeface="Wingdings" pitchFamily="2" charset="2"/>
              <a:buNone/>
            </a:pPr>
            <a:r>
              <a:rPr lang="pl-PL" smtClean="0">
                <a:latin typeface="Comic Sans MS" pitchFamily="66" charset="0"/>
              </a:rPr>
              <a:t>	</a:t>
            </a:r>
            <a:endParaRPr lang="pl-PL" sz="1400" smtClean="0">
              <a:latin typeface="Comic Sans MS" pitchFamily="66" charset="0"/>
            </a:endParaRPr>
          </a:p>
          <a:p>
            <a:pPr>
              <a:buFont typeface="Wingdings" pitchFamily="2" charset="2"/>
              <a:buNone/>
            </a:pPr>
            <a:r>
              <a:rPr lang="pl-PL" smtClean="0">
                <a:latin typeface="Comic Sans MS" pitchFamily="66" charset="0"/>
              </a:rPr>
              <a:t>	</a:t>
            </a:r>
            <a:r>
              <a:rPr lang="pl-PL" smtClean="0">
                <a:latin typeface="Century Gothic" pitchFamily="34" charset="0"/>
              </a:rPr>
              <a:t>Towar, usługa lub pomysł zawierający określony zestaw materialnych i niematerialnych cech, które zaspakajają potrzeby klientów, otrzymywany w zamian za pieniądze lub inną jednostkę wartości</a:t>
            </a:r>
          </a:p>
          <a:p>
            <a:pPr>
              <a:buFont typeface="Wingdings" pitchFamily="2" charset="2"/>
              <a:buNone/>
            </a:pPr>
            <a:endParaRPr lang="pl-PL" smtClean="0">
              <a:latin typeface="Century Gothic" pitchFamily="34" charset="0"/>
            </a:endParaRPr>
          </a:p>
          <a:p>
            <a:endParaRPr lang="pl-PL"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371600" y="260350"/>
            <a:ext cx="7772400" cy="1143000"/>
          </a:xfrm>
        </p:spPr>
        <p:txBody>
          <a:bodyPr/>
          <a:lstStyle/>
          <a:p>
            <a:pPr algn="r"/>
            <a:r>
              <a:rPr lang="pl-PL" sz="3200" smtClean="0">
                <a:latin typeface="Century Gothic" pitchFamily="34" charset="0"/>
              </a:rPr>
              <a:t>Produkt jako element marketingu mix</a:t>
            </a:r>
          </a:p>
        </p:txBody>
      </p:sp>
      <p:sp>
        <p:nvSpPr>
          <p:cNvPr id="19459" name="Rectangle 3"/>
          <p:cNvSpPr>
            <a:spLocks noGrp="1" noChangeArrowheads="1"/>
          </p:cNvSpPr>
          <p:nvPr>
            <p:ph sz="quarter" idx="1"/>
          </p:nvPr>
        </p:nvSpPr>
        <p:spPr/>
        <p:txBody>
          <a:bodyPr/>
          <a:lstStyle/>
          <a:p>
            <a:pPr>
              <a:buFont typeface="Wingdings" pitchFamily="2" charset="2"/>
              <a:buNone/>
            </a:pPr>
            <a:r>
              <a:rPr lang="pl-PL" smtClean="0">
                <a:latin typeface="Comic Sans MS" pitchFamily="66" charset="0"/>
              </a:rPr>
              <a:t>	</a:t>
            </a:r>
            <a:endParaRPr lang="pl-PL" sz="1400" smtClean="0">
              <a:latin typeface="Comic Sans MS" pitchFamily="66" charset="0"/>
            </a:endParaRPr>
          </a:p>
          <a:p>
            <a:pPr>
              <a:buFont typeface="Wingdings" pitchFamily="2" charset="2"/>
              <a:buNone/>
            </a:pPr>
            <a:r>
              <a:rPr lang="pl-PL" smtClean="0">
                <a:latin typeface="Comic Sans MS" pitchFamily="66" charset="0"/>
              </a:rPr>
              <a:t>	</a:t>
            </a:r>
            <a:r>
              <a:rPr lang="pl-PL" b="1" smtClean="0">
                <a:latin typeface="Century Gothic" pitchFamily="34" charset="0"/>
              </a:rPr>
              <a:t>Atrybuty materialne</a:t>
            </a:r>
            <a:r>
              <a:rPr lang="pl-PL" smtClean="0">
                <a:latin typeface="Century Gothic" pitchFamily="34" charset="0"/>
              </a:rPr>
              <a:t> obejmują cechy fizyczne, takie jak kolor lub poziom słodkości. </a:t>
            </a:r>
          </a:p>
          <a:p>
            <a:pPr>
              <a:buFont typeface="Wingdings" pitchFamily="2" charset="2"/>
              <a:buNone/>
            </a:pPr>
            <a:r>
              <a:rPr lang="pl-PL" smtClean="0">
                <a:latin typeface="Century Gothic" pitchFamily="34" charset="0"/>
              </a:rPr>
              <a:t>	Na </a:t>
            </a:r>
            <a:r>
              <a:rPr lang="pl-PL" b="1" smtClean="0">
                <a:latin typeface="Century Gothic" pitchFamily="34" charset="0"/>
              </a:rPr>
              <a:t>atrybuty niematerialne</a:t>
            </a:r>
            <a:r>
              <a:rPr lang="pl-PL" smtClean="0">
                <a:latin typeface="Century Gothic" pitchFamily="34" charset="0"/>
              </a:rPr>
              <a:t> składają się obiektywne i subiektywne odczucia, np. lepsze zdrowie lub większe bogactwo</a:t>
            </a:r>
          </a:p>
          <a:p>
            <a:pPr>
              <a:buFont typeface="Wingdings" pitchFamily="2" charset="2"/>
              <a:buNone/>
            </a:pPr>
            <a:endParaRPr lang="pl-PL" smtClean="0">
              <a:latin typeface="Century Gothic" pitchFamily="34" charset="0"/>
            </a:endParaRPr>
          </a:p>
          <a:p>
            <a:endParaRPr lang="pl-PL"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pitał">
  <a:themeElements>
    <a:clrScheme name="Kapitał">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Kapitał">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pitał">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299</TotalTime>
  <Words>863</Words>
  <Application>Microsoft Office PowerPoint</Application>
  <PresentationFormat>Pokaz na ekranie (4:3)</PresentationFormat>
  <Paragraphs>396</Paragraphs>
  <Slides>63</Slides>
  <Notes>0</Notes>
  <HiddenSlides>0</HiddenSlides>
  <MMClips>0</MMClips>
  <ScaleCrop>false</ScaleCrop>
  <HeadingPairs>
    <vt:vector size="8" baseType="variant">
      <vt:variant>
        <vt:lpstr>Używane czcionki</vt:lpstr>
      </vt:variant>
      <vt:variant>
        <vt:i4>10</vt:i4>
      </vt:variant>
      <vt:variant>
        <vt:lpstr>Motyw</vt:lpstr>
      </vt:variant>
      <vt:variant>
        <vt:i4>1</vt:i4>
      </vt:variant>
      <vt:variant>
        <vt:lpstr>Osadzone serwery OLE</vt:lpstr>
      </vt:variant>
      <vt:variant>
        <vt:i4>1</vt:i4>
      </vt:variant>
      <vt:variant>
        <vt:lpstr>Tytuły slajdów</vt:lpstr>
      </vt:variant>
      <vt:variant>
        <vt:i4>63</vt:i4>
      </vt:variant>
    </vt:vector>
  </HeadingPairs>
  <TitlesOfParts>
    <vt:vector size="75" baseType="lpstr">
      <vt:lpstr>Arial</vt:lpstr>
      <vt:lpstr>Franklin Gothic Book</vt:lpstr>
      <vt:lpstr>Perpetua</vt:lpstr>
      <vt:lpstr>Wingdings 2</vt:lpstr>
      <vt:lpstr>Calibri</vt:lpstr>
      <vt:lpstr>Century Gothic</vt:lpstr>
      <vt:lpstr>Wingdings</vt:lpstr>
      <vt:lpstr>Comic Sans MS</vt:lpstr>
      <vt:lpstr>Wingdings 3</vt:lpstr>
      <vt:lpstr>Times New Roman</vt:lpstr>
      <vt:lpstr>Kapitał</vt:lpstr>
      <vt:lpstr>Obraz - mapa bitowa</vt:lpstr>
      <vt:lpstr>Marketing mix</vt:lpstr>
      <vt:lpstr>Marketing mix</vt:lpstr>
      <vt:lpstr>Marketing mix</vt:lpstr>
      <vt:lpstr>Marketing mix</vt:lpstr>
      <vt:lpstr>Marketing mix</vt:lpstr>
      <vt:lpstr>Marketing mix</vt:lpstr>
      <vt:lpstr>Produkt jako element marketingu mix</vt:lpstr>
      <vt:lpstr>Produkt jako element marketingu mix</vt:lpstr>
      <vt:lpstr>Produkt jako element marketingu mix</vt:lpstr>
      <vt:lpstr>Produkt jako element marketingu mix</vt:lpstr>
      <vt:lpstr>Produkt jako element marketingu mix</vt:lpstr>
      <vt:lpstr>Produkt jako element marketingu mix</vt:lpstr>
      <vt:lpstr>Produkt jako element marketingu mix</vt:lpstr>
      <vt:lpstr>Produkt jako element marketingu mix</vt:lpstr>
      <vt:lpstr>Produkt jako element marketingu mix</vt:lpstr>
      <vt:lpstr>Produkt jako element marketingu mix Nowe produkty</vt:lpstr>
      <vt:lpstr>Produkt jako element marketingu mix Nowe produkty</vt:lpstr>
      <vt:lpstr>Produkt jako element marketingu mix</vt:lpstr>
      <vt:lpstr>Produkt jako element marketingu mix</vt:lpstr>
      <vt:lpstr>Marka produktu</vt:lpstr>
      <vt:lpstr>Istota marki </vt:lpstr>
      <vt:lpstr>Kryteria wyboru dobrej marki</vt:lpstr>
      <vt:lpstr>Przykłady dobrze znanych znaków towarowych, marek, nazw handlowych</vt:lpstr>
      <vt:lpstr>Funkcje marki </vt:lpstr>
      <vt:lpstr>Produkt jako element marketingu mix Opakowanie </vt:lpstr>
      <vt:lpstr>Produkt jako element marketingu mix Opakowanie</vt:lpstr>
      <vt:lpstr>Cena jako element  marketingu mix </vt:lpstr>
      <vt:lpstr>Cena jako element marketingu mix</vt:lpstr>
      <vt:lpstr>Cena jako element marketingu mix</vt:lpstr>
      <vt:lpstr>Slajd 30</vt:lpstr>
      <vt:lpstr>Cena jako element marketingu mix</vt:lpstr>
      <vt:lpstr>Cena jako element marketingu mix</vt:lpstr>
      <vt:lpstr>Slajd 33</vt:lpstr>
      <vt:lpstr>Slajd 34</vt:lpstr>
      <vt:lpstr>Kanały dystrybucji</vt:lpstr>
      <vt:lpstr>Slajd 36</vt:lpstr>
      <vt:lpstr>Slajd 37</vt:lpstr>
      <vt:lpstr>Slajd 38</vt:lpstr>
      <vt:lpstr>Slajd 39</vt:lpstr>
      <vt:lpstr>Funkcje kanałów dystrybucji</vt:lpstr>
      <vt:lpstr>Slajd 41</vt:lpstr>
      <vt:lpstr>Slajd 42</vt:lpstr>
      <vt:lpstr>Czynniki wpływające na wybór kanałów dystrybucji</vt:lpstr>
      <vt:lpstr>Uwarunkowania projektowania kanału marketingowego</vt:lpstr>
      <vt:lpstr>Promocja jako element marketingu mix</vt:lpstr>
      <vt:lpstr>Promocja </vt:lpstr>
      <vt:lpstr>Promocja </vt:lpstr>
      <vt:lpstr>Promocja </vt:lpstr>
      <vt:lpstr>Promocja </vt:lpstr>
      <vt:lpstr>Promocja </vt:lpstr>
      <vt:lpstr>Promocja </vt:lpstr>
      <vt:lpstr>Promocja </vt:lpstr>
      <vt:lpstr>Promocja </vt:lpstr>
      <vt:lpstr>Promocja </vt:lpstr>
      <vt:lpstr>Promocja </vt:lpstr>
      <vt:lpstr>Promocja </vt:lpstr>
      <vt:lpstr>Promocja </vt:lpstr>
      <vt:lpstr>Promocja </vt:lpstr>
      <vt:lpstr>Promocja </vt:lpstr>
      <vt:lpstr>Promocja </vt:lpstr>
      <vt:lpstr>Promocja </vt:lpstr>
      <vt:lpstr>Promocja </vt:lpstr>
      <vt:lpstr>Promocja </vt:lpstr>
    </vt:vector>
  </TitlesOfParts>
  <Company>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mix</dc:title>
  <dc:creator>ar</dc:creator>
  <cp:lastModifiedBy>BeciaArak</cp:lastModifiedBy>
  <cp:revision>30</cp:revision>
  <dcterms:created xsi:type="dcterms:W3CDTF">2006-04-25T12:24:27Z</dcterms:created>
  <dcterms:modified xsi:type="dcterms:W3CDTF">2016-06-10T19:59:07Z</dcterms:modified>
</cp:coreProperties>
</file>